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316" r:id="rId3"/>
    <p:sldId id="309" r:id="rId4"/>
    <p:sldId id="313" r:id="rId5"/>
    <p:sldId id="310" r:id="rId6"/>
    <p:sldId id="311" r:id="rId7"/>
    <p:sldId id="312" r:id="rId8"/>
    <p:sldId id="317" r:id="rId9"/>
    <p:sldId id="318" r:id="rId10"/>
    <p:sldId id="319" r:id="rId11"/>
    <p:sldId id="320" r:id="rId12"/>
    <p:sldId id="321" r:id="rId13"/>
    <p:sldId id="322" r:id="rId14"/>
    <p:sldId id="258" r:id="rId15"/>
    <p:sldId id="261" r:id="rId16"/>
    <p:sldId id="303" r:id="rId17"/>
    <p:sldId id="262" r:id="rId18"/>
    <p:sldId id="266" r:id="rId19"/>
    <p:sldId id="267" r:id="rId20"/>
    <p:sldId id="270" r:id="rId21"/>
    <p:sldId id="273" r:id="rId22"/>
    <p:sldId id="275" r:id="rId23"/>
    <p:sldId id="276" r:id="rId24"/>
    <p:sldId id="277" r:id="rId25"/>
    <p:sldId id="278" r:id="rId26"/>
    <p:sldId id="279" r:id="rId27"/>
    <p:sldId id="280" r:id="rId28"/>
    <p:sldId id="315" r:id="rId29"/>
    <p:sldId id="282" r:id="rId30"/>
    <p:sldId id="283" r:id="rId31"/>
    <p:sldId id="284" r:id="rId32"/>
    <p:sldId id="287" r:id="rId33"/>
    <p:sldId id="288" r:id="rId34"/>
    <p:sldId id="289" r:id="rId35"/>
    <p:sldId id="308" r:id="rId36"/>
  </p:sldIdLst>
  <p:sldSz cx="9144000" cy="6858000" type="screen4x3"/>
  <p:notesSz cx="6735763" cy="9866313"/>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3" d="100"/>
          <a:sy n="103" d="100"/>
        </p:scale>
        <p:origin x="-20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E0B74-2298-4D02-9410-2DEDEE3A954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i-FI"/>
        </a:p>
      </dgm:t>
    </dgm:pt>
    <dgm:pt modelId="{D446AEDD-8FAE-4554-92B4-CDD159C6FEE4}">
      <dgm:prSet phldrT="[Teksti]"/>
      <dgm:spPr/>
      <dgm:t>
        <a:bodyPr/>
        <a:lstStyle/>
        <a:p>
          <a:r>
            <a:rPr lang="fi-FI" b="1" dirty="0" smtClean="0">
              <a:solidFill>
                <a:srgbClr val="002060"/>
              </a:solidFill>
            </a:rPr>
            <a:t>Hyvinvoinnin, terveyden &amp; toimintakyvyn tukeminen</a:t>
          </a:r>
          <a:endParaRPr lang="fi-FI" b="1" dirty="0">
            <a:solidFill>
              <a:srgbClr val="002060"/>
            </a:solidFill>
          </a:endParaRPr>
        </a:p>
      </dgm:t>
    </dgm:pt>
    <dgm:pt modelId="{6A6EACA6-5244-44FF-A301-31972559407C}" type="parTrans" cxnId="{8D1678D9-0454-4298-BF98-CA1FB277A813}">
      <dgm:prSet/>
      <dgm:spPr/>
      <dgm:t>
        <a:bodyPr/>
        <a:lstStyle/>
        <a:p>
          <a:endParaRPr lang="fi-FI"/>
        </a:p>
      </dgm:t>
    </dgm:pt>
    <dgm:pt modelId="{AC51822D-A285-44CB-A7F7-2E2C85FED8FC}" type="sibTrans" cxnId="{8D1678D9-0454-4298-BF98-CA1FB277A813}">
      <dgm:prSet/>
      <dgm:spPr/>
      <dgm:t>
        <a:bodyPr/>
        <a:lstStyle/>
        <a:p>
          <a:endParaRPr lang="fi-FI"/>
        </a:p>
      </dgm:t>
    </dgm:pt>
    <dgm:pt modelId="{44E02AA7-5F9C-4FAC-BDC9-B03DA711F2E5}">
      <dgm:prSet phldrT="[Teksti]" custT="1"/>
      <dgm:spPr>
        <a:solidFill>
          <a:schemeClr val="accent2">
            <a:alpha val="90000"/>
          </a:schemeClr>
        </a:solidFill>
      </dgm:spPr>
      <dgm:t>
        <a:bodyPr/>
        <a:lstStyle/>
        <a:p>
          <a:r>
            <a:rPr lang="fi-FI" sz="2000" b="1" dirty="0" smtClean="0">
              <a:solidFill>
                <a:srgbClr val="FFFF00"/>
              </a:solidFill>
              <a:latin typeface="Cambria" pitchFamily="18" charset="0"/>
            </a:rPr>
            <a:t>Hyvinvointia edistävät palvelut </a:t>
          </a:r>
          <a:endParaRPr lang="fi-FI" sz="2000" b="1" dirty="0">
            <a:solidFill>
              <a:srgbClr val="FFFF00"/>
            </a:solidFill>
            <a:latin typeface="Cambria" pitchFamily="18" charset="0"/>
          </a:endParaRPr>
        </a:p>
      </dgm:t>
    </dgm:pt>
    <dgm:pt modelId="{FEB1CEFE-17F1-4896-9D88-6756C8588C01}" type="parTrans" cxnId="{9F45D85A-31FC-48D1-A204-F2E0917CDA82}">
      <dgm:prSet/>
      <dgm:spPr/>
      <dgm:t>
        <a:bodyPr/>
        <a:lstStyle/>
        <a:p>
          <a:endParaRPr lang="fi-FI"/>
        </a:p>
      </dgm:t>
    </dgm:pt>
    <dgm:pt modelId="{4F8A0913-DA1B-4607-ACB6-0009A4CEEAE2}" type="sibTrans" cxnId="{9F45D85A-31FC-48D1-A204-F2E0917CDA82}">
      <dgm:prSet/>
      <dgm:spPr/>
      <dgm:t>
        <a:bodyPr/>
        <a:lstStyle/>
        <a:p>
          <a:endParaRPr lang="fi-FI"/>
        </a:p>
      </dgm:t>
    </dgm:pt>
    <dgm:pt modelId="{B236CE52-8E8C-4135-8A12-14E6410B0814}">
      <dgm:prSet phldrT="[Teksti]" custT="1"/>
      <dgm:spPr/>
      <dgm:t>
        <a:bodyPr/>
        <a:lstStyle/>
        <a:p>
          <a:r>
            <a:rPr lang="fi-FI" sz="3200" b="1" dirty="0" smtClean="0">
              <a:solidFill>
                <a:srgbClr val="002060"/>
              </a:solidFill>
              <a:latin typeface="Cambria" pitchFamily="18" charset="0"/>
            </a:rPr>
            <a:t>Osallisuuden turvaaminen</a:t>
          </a:r>
          <a:endParaRPr lang="fi-FI" sz="3200" b="1" dirty="0">
            <a:solidFill>
              <a:srgbClr val="002060"/>
            </a:solidFill>
            <a:latin typeface="Cambria" pitchFamily="18" charset="0"/>
          </a:endParaRPr>
        </a:p>
      </dgm:t>
    </dgm:pt>
    <dgm:pt modelId="{2839FD84-F1B3-44F7-876E-544CC61D37C3}" type="parTrans" cxnId="{DC8DAEBF-67BB-4E41-918B-42B34C1FE564}">
      <dgm:prSet/>
      <dgm:spPr/>
      <dgm:t>
        <a:bodyPr/>
        <a:lstStyle/>
        <a:p>
          <a:endParaRPr lang="fi-FI"/>
        </a:p>
      </dgm:t>
    </dgm:pt>
    <dgm:pt modelId="{53F3AFFD-30E2-4030-AFD1-883257DDDBDA}" type="sibTrans" cxnId="{DC8DAEBF-67BB-4E41-918B-42B34C1FE564}">
      <dgm:prSet/>
      <dgm:spPr/>
      <dgm:t>
        <a:bodyPr/>
        <a:lstStyle/>
        <a:p>
          <a:endParaRPr lang="fi-FI"/>
        </a:p>
      </dgm:t>
    </dgm:pt>
    <dgm:pt modelId="{DF168221-F88C-4C1B-8A06-B54DC1FC6FF9}">
      <dgm:prSet phldrT="[Teksti]" custT="1"/>
      <dgm:spPr>
        <a:solidFill>
          <a:schemeClr val="accent2">
            <a:alpha val="90000"/>
          </a:schemeClr>
        </a:solidFill>
      </dgm:spPr>
      <dgm:t>
        <a:bodyPr/>
        <a:lstStyle/>
        <a:p>
          <a:r>
            <a:rPr lang="fi-FI" sz="2800" b="1" dirty="0" smtClean="0">
              <a:solidFill>
                <a:srgbClr val="FFFF00"/>
              </a:solidFill>
              <a:latin typeface="Cambria" pitchFamily="18" charset="0"/>
            </a:rPr>
            <a:t>Vanhusneuvostot </a:t>
          </a:r>
          <a:endParaRPr lang="fi-FI" sz="2800" b="1" dirty="0">
            <a:solidFill>
              <a:srgbClr val="FFFF00"/>
            </a:solidFill>
            <a:latin typeface="Cambria" pitchFamily="18" charset="0"/>
          </a:endParaRPr>
        </a:p>
      </dgm:t>
    </dgm:pt>
    <dgm:pt modelId="{D99E1982-A694-4372-8781-39018EECC3B5}" type="parTrans" cxnId="{DF16091C-6DAB-41ED-9E1B-D3392894FC8D}">
      <dgm:prSet/>
      <dgm:spPr/>
      <dgm:t>
        <a:bodyPr/>
        <a:lstStyle/>
        <a:p>
          <a:endParaRPr lang="fi-FI"/>
        </a:p>
      </dgm:t>
    </dgm:pt>
    <dgm:pt modelId="{3ECB5F2A-3FCC-43D9-8456-60737FF15E7B}" type="sibTrans" cxnId="{DF16091C-6DAB-41ED-9E1B-D3392894FC8D}">
      <dgm:prSet/>
      <dgm:spPr/>
      <dgm:t>
        <a:bodyPr/>
        <a:lstStyle/>
        <a:p>
          <a:endParaRPr lang="fi-FI"/>
        </a:p>
      </dgm:t>
    </dgm:pt>
    <dgm:pt modelId="{C78B0C37-E51B-4C1F-99B6-0507FE8659A7}">
      <dgm:prSet phldrT="[Teksti]" custT="1"/>
      <dgm:spPr>
        <a:solidFill>
          <a:schemeClr val="accent2">
            <a:alpha val="90000"/>
          </a:schemeClr>
        </a:solidFill>
      </dgm:spPr>
      <dgm:t>
        <a:bodyPr/>
        <a:lstStyle/>
        <a:p>
          <a:r>
            <a:rPr lang="fi-FI" sz="2000" b="1" dirty="0" smtClean="0">
              <a:solidFill>
                <a:srgbClr val="FFFF00"/>
              </a:solidFill>
              <a:latin typeface="Cambria" pitchFamily="18" charset="0"/>
            </a:rPr>
            <a:t>Suunnitelma ja riittävät resurssit ikääntyneen väestön hyvinvoinnin tukemiseksi</a:t>
          </a:r>
          <a:endParaRPr lang="fi-FI" sz="2100" dirty="0">
            <a:solidFill>
              <a:schemeClr val="bg1"/>
            </a:solidFill>
          </a:endParaRPr>
        </a:p>
      </dgm:t>
    </dgm:pt>
    <dgm:pt modelId="{0616CDBE-F4D0-4183-8E00-09323F2B9811}" type="parTrans" cxnId="{8761BE62-51CA-463C-82E1-AC3DA76EA733}">
      <dgm:prSet/>
      <dgm:spPr/>
      <dgm:t>
        <a:bodyPr/>
        <a:lstStyle/>
        <a:p>
          <a:endParaRPr lang="fi-FI"/>
        </a:p>
      </dgm:t>
    </dgm:pt>
    <dgm:pt modelId="{43033197-5636-4DA4-81EE-EEFE37B628D6}" type="sibTrans" cxnId="{8761BE62-51CA-463C-82E1-AC3DA76EA733}">
      <dgm:prSet/>
      <dgm:spPr/>
      <dgm:t>
        <a:bodyPr/>
        <a:lstStyle/>
        <a:p>
          <a:endParaRPr lang="fi-FI"/>
        </a:p>
      </dgm:t>
    </dgm:pt>
    <dgm:pt modelId="{1DB0FE3C-947B-4283-935F-04552C1D8E05}">
      <dgm:prSet phldrT="[Teksti]"/>
      <dgm:spPr>
        <a:solidFill>
          <a:schemeClr val="accent2">
            <a:alpha val="90000"/>
          </a:schemeClr>
        </a:solidFill>
      </dgm:spPr>
      <dgm:t>
        <a:bodyPr/>
        <a:lstStyle/>
        <a:p>
          <a:endParaRPr lang="fi-FI" sz="2600" dirty="0">
            <a:solidFill>
              <a:schemeClr val="bg1"/>
            </a:solidFill>
          </a:endParaRPr>
        </a:p>
      </dgm:t>
    </dgm:pt>
    <dgm:pt modelId="{F1C9EEB7-A4C4-41B3-A6C2-45C77CFE79D1}" type="parTrans" cxnId="{DCD35E78-756C-433B-901D-EC3360B06EBF}">
      <dgm:prSet/>
      <dgm:spPr/>
      <dgm:t>
        <a:bodyPr/>
        <a:lstStyle/>
        <a:p>
          <a:endParaRPr lang="fi-FI"/>
        </a:p>
      </dgm:t>
    </dgm:pt>
    <dgm:pt modelId="{D145D455-4F14-48DD-ABAF-F1BF67D1874F}" type="sibTrans" cxnId="{DCD35E78-756C-433B-901D-EC3360B06EBF}">
      <dgm:prSet/>
      <dgm:spPr/>
      <dgm:t>
        <a:bodyPr/>
        <a:lstStyle/>
        <a:p>
          <a:endParaRPr lang="fi-FI"/>
        </a:p>
      </dgm:t>
    </dgm:pt>
    <dgm:pt modelId="{DBAD73F1-5483-44ED-9710-E9ED2379ADA9}" type="pres">
      <dgm:prSet presAssocID="{DCAE0B74-2298-4D02-9410-2DEDEE3A954D}" presName="Name0" presStyleCnt="0">
        <dgm:presLayoutVars>
          <dgm:dir/>
          <dgm:animLvl val="lvl"/>
          <dgm:resizeHandles/>
        </dgm:presLayoutVars>
      </dgm:prSet>
      <dgm:spPr/>
      <dgm:t>
        <a:bodyPr/>
        <a:lstStyle/>
        <a:p>
          <a:endParaRPr lang="fi-FI"/>
        </a:p>
      </dgm:t>
    </dgm:pt>
    <dgm:pt modelId="{A3219CC3-C97E-49AF-933F-6D838A20735A}" type="pres">
      <dgm:prSet presAssocID="{D446AEDD-8FAE-4554-92B4-CDD159C6FEE4}" presName="linNode" presStyleCnt="0"/>
      <dgm:spPr/>
    </dgm:pt>
    <dgm:pt modelId="{8328E9E9-5432-4FA1-9088-4D54ABA75976}" type="pres">
      <dgm:prSet presAssocID="{D446AEDD-8FAE-4554-92B4-CDD159C6FEE4}" presName="parentShp" presStyleLbl="node1" presStyleIdx="0" presStyleCnt="2">
        <dgm:presLayoutVars>
          <dgm:bulletEnabled val="1"/>
        </dgm:presLayoutVars>
      </dgm:prSet>
      <dgm:spPr/>
      <dgm:t>
        <a:bodyPr/>
        <a:lstStyle/>
        <a:p>
          <a:endParaRPr lang="fi-FI"/>
        </a:p>
      </dgm:t>
    </dgm:pt>
    <dgm:pt modelId="{525915B4-9F64-46E3-B175-EA0664FA7524}" type="pres">
      <dgm:prSet presAssocID="{D446AEDD-8FAE-4554-92B4-CDD159C6FEE4}" presName="childShp" presStyleLbl="bgAccFollowNode1" presStyleIdx="0" presStyleCnt="2">
        <dgm:presLayoutVars>
          <dgm:bulletEnabled val="1"/>
        </dgm:presLayoutVars>
      </dgm:prSet>
      <dgm:spPr/>
      <dgm:t>
        <a:bodyPr/>
        <a:lstStyle/>
        <a:p>
          <a:endParaRPr lang="fi-FI"/>
        </a:p>
      </dgm:t>
    </dgm:pt>
    <dgm:pt modelId="{77EC1BBD-C241-4F3A-89B2-D82E0F052BEE}" type="pres">
      <dgm:prSet presAssocID="{AC51822D-A285-44CB-A7F7-2E2C85FED8FC}" presName="spacing" presStyleCnt="0"/>
      <dgm:spPr/>
    </dgm:pt>
    <dgm:pt modelId="{D3A55638-019E-4928-8D61-016E73B137D6}" type="pres">
      <dgm:prSet presAssocID="{B236CE52-8E8C-4135-8A12-14E6410B0814}" presName="linNode" presStyleCnt="0"/>
      <dgm:spPr/>
    </dgm:pt>
    <dgm:pt modelId="{578FDE5D-670D-42C7-B101-C6EF335CF2AC}" type="pres">
      <dgm:prSet presAssocID="{B236CE52-8E8C-4135-8A12-14E6410B0814}" presName="parentShp" presStyleLbl="node1" presStyleIdx="1" presStyleCnt="2">
        <dgm:presLayoutVars>
          <dgm:bulletEnabled val="1"/>
        </dgm:presLayoutVars>
      </dgm:prSet>
      <dgm:spPr/>
      <dgm:t>
        <a:bodyPr/>
        <a:lstStyle/>
        <a:p>
          <a:endParaRPr lang="fi-FI"/>
        </a:p>
      </dgm:t>
    </dgm:pt>
    <dgm:pt modelId="{ED42B439-3D29-4563-9C8C-4088214A637E}" type="pres">
      <dgm:prSet presAssocID="{B236CE52-8E8C-4135-8A12-14E6410B0814}" presName="childShp" presStyleLbl="bgAccFollowNode1" presStyleIdx="1" presStyleCnt="2">
        <dgm:presLayoutVars>
          <dgm:bulletEnabled val="1"/>
        </dgm:presLayoutVars>
      </dgm:prSet>
      <dgm:spPr/>
      <dgm:t>
        <a:bodyPr/>
        <a:lstStyle/>
        <a:p>
          <a:endParaRPr lang="fi-FI"/>
        </a:p>
      </dgm:t>
    </dgm:pt>
  </dgm:ptLst>
  <dgm:cxnLst>
    <dgm:cxn modelId="{8D1678D9-0454-4298-BF98-CA1FB277A813}" srcId="{DCAE0B74-2298-4D02-9410-2DEDEE3A954D}" destId="{D446AEDD-8FAE-4554-92B4-CDD159C6FEE4}" srcOrd="0" destOrd="0" parTransId="{6A6EACA6-5244-44FF-A301-31972559407C}" sibTransId="{AC51822D-A285-44CB-A7F7-2E2C85FED8FC}"/>
    <dgm:cxn modelId="{9F45D85A-31FC-48D1-A204-F2E0917CDA82}" srcId="{D446AEDD-8FAE-4554-92B4-CDD159C6FEE4}" destId="{44E02AA7-5F9C-4FAC-BDC9-B03DA711F2E5}" srcOrd="1" destOrd="0" parTransId="{FEB1CEFE-17F1-4896-9D88-6756C8588C01}" sibTransId="{4F8A0913-DA1B-4607-ACB6-0009A4CEEAE2}"/>
    <dgm:cxn modelId="{5914A264-67D1-48D8-AC8E-964E6AEDDD5B}" type="presOf" srcId="{DCAE0B74-2298-4D02-9410-2DEDEE3A954D}" destId="{DBAD73F1-5483-44ED-9710-E9ED2379ADA9}" srcOrd="0" destOrd="0" presId="urn:microsoft.com/office/officeart/2005/8/layout/vList6"/>
    <dgm:cxn modelId="{DF16091C-6DAB-41ED-9E1B-D3392894FC8D}" srcId="{B236CE52-8E8C-4135-8A12-14E6410B0814}" destId="{DF168221-F88C-4C1B-8A06-B54DC1FC6FF9}" srcOrd="1" destOrd="0" parTransId="{D99E1982-A694-4372-8781-39018EECC3B5}" sibTransId="{3ECB5F2A-3FCC-43D9-8456-60737FF15E7B}"/>
    <dgm:cxn modelId="{C045A829-61D4-4FDB-9E63-8A3D1772B7F5}" type="presOf" srcId="{D446AEDD-8FAE-4554-92B4-CDD159C6FEE4}" destId="{8328E9E9-5432-4FA1-9088-4D54ABA75976}" srcOrd="0" destOrd="0" presId="urn:microsoft.com/office/officeart/2005/8/layout/vList6"/>
    <dgm:cxn modelId="{0219BFB8-FDCC-4AF1-9E3E-F1516411608F}" type="presOf" srcId="{1DB0FE3C-947B-4283-935F-04552C1D8E05}" destId="{ED42B439-3D29-4563-9C8C-4088214A637E}" srcOrd="0" destOrd="0" presId="urn:microsoft.com/office/officeart/2005/8/layout/vList6"/>
    <dgm:cxn modelId="{8761BE62-51CA-463C-82E1-AC3DA76EA733}" srcId="{D446AEDD-8FAE-4554-92B4-CDD159C6FEE4}" destId="{C78B0C37-E51B-4C1F-99B6-0507FE8659A7}" srcOrd="0" destOrd="0" parTransId="{0616CDBE-F4D0-4183-8E00-09323F2B9811}" sibTransId="{43033197-5636-4DA4-81EE-EEFE37B628D6}"/>
    <dgm:cxn modelId="{6C86CA5C-7385-49A1-A016-F8F3DBEB6813}" type="presOf" srcId="{B236CE52-8E8C-4135-8A12-14E6410B0814}" destId="{578FDE5D-670D-42C7-B101-C6EF335CF2AC}" srcOrd="0" destOrd="0" presId="urn:microsoft.com/office/officeart/2005/8/layout/vList6"/>
    <dgm:cxn modelId="{4864FD3F-B7E9-4171-8139-0ABEC8DCE1CD}" type="presOf" srcId="{44E02AA7-5F9C-4FAC-BDC9-B03DA711F2E5}" destId="{525915B4-9F64-46E3-B175-EA0664FA7524}" srcOrd="0" destOrd="1" presId="urn:microsoft.com/office/officeart/2005/8/layout/vList6"/>
    <dgm:cxn modelId="{DAF2AB1C-02E2-479A-921A-91BF3AC46480}" type="presOf" srcId="{C78B0C37-E51B-4C1F-99B6-0507FE8659A7}" destId="{525915B4-9F64-46E3-B175-EA0664FA7524}" srcOrd="0" destOrd="0" presId="urn:microsoft.com/office/officeart/2005/8/layout/vList6"/>
    <dgm:cxn modelId="{A983B74A-51AC-48D7-956D-37AC870563D5}" type="presOf" srcId="{DF168221-F88C-4C1B-8A06-B54DC1FC6FF9}" destId="{ED42B439-3D29-4563-9C8C-4088214A637E}" srcOrd="0" destOrd="1" presId="urn:microsoft.com/office/officeart/2005/8/layout/vList6"/>
    <dgm:cxn modelId="{DCD35E78-756C-433B-901D-EC3360B06EBF}" srcId="{B236CE52-8E8C-4135-8A12-14E6410B0814}" destId="{1DB0FE3C-947B-4283-935F-04552C1D8E05}" srcOrd="0" destOrd="0" parTransId="{F1C9EEB7-A4C4-41B3-A6C2-45C77CFE79D1}" sibTransId="{D145D455-4F14-48DD-ABAF-F1BF67D1874F}"/>
    <dgm:cxn modelId="{DC8DAEBF-67BB-4E41-918B-42B34C1FE564}" srcId="{DCAE0B74-2298-4D02-9410-2DEDEE3A954D}" destId="{B236CE52-8E8C-4135-8A12-14E6410B0814}" srcOrd="1" destOrd="0" parTransId="{2839FD84-F1B3-44F7-876E-544CC61D37C3}" sibTransId="{53F3AFFD-30E2-4030-AFD1-883257DDDBDA}"/>
    <dgm:cxn modelId="{82FE0B16-BE6F-4B64-BB01-6CAEAF84BA77}" type="presParOf" srcId="{DBAD73F1-5483-44ED-9710-E9ED2379ADA9}" destId="{A3219CC3-C97E-49AF-933F-6D838A20735A}" srcOrd="0" destOrd="0" presId="urn:microsoft.com/office/officeart/2005/8/layout/vList6"/>
    <dgm:cxn modelId="{AA394279-DB55-450C-B874-276E9AD5875E}" type="presParOf" srcId="{A3219CC3-C97E-49AF-933F-6D838A20735A}" destId="{8328E9E9-5432-4FA1-9088-4D54ABA75976}" srcOrd="0" destOrd="0" presId="urn:microsoft.com/office/officeart/2005/8/layout/vList6"/>
    <dgm:cxn modelId="{90DC2B2D-3A68-4431-9F8B-AFC486A5353E}" type="presParOf" srcId="{A3219CC3-C97E-49AF-933F-6D838A20735A}" destId="{525915B4-9F64-46E3-B175-EA0664FA7524}" srcOrd="1" destOrd="0" presId="urn:microsoft.com/office/officeart/2005/8/layout/vList6"/>
    <dgm:cxn modelId="{5D6EDA83-5FD7-4498-BA6D-439F5441F6D0}" type="presParOf" srcId="{DBAD73F1-5483-44ED-9710-E9ED2379ADA9}" destId="{77EC1BBD-C241-4F3A-89B2-D82E0F052BEE}" srcOrd="1" destOrd="0" presId="urn:microsoft.com/office/officeart/2005/8/layout/vList6"/>
    <dgm:cxn modelId="{75C5ADA5-1E5A-42CA-8A4E-A4265630C3EE}" type="presParOf" srcId="{DBAD73F1-5483-44ED-9710-E9ED2379ADA9}" destId="{D3A55638-019E-4928-8D61-016E73B137D6}" srcOrd="2" destOrd="0" presId="urn:microsoft.com/office/officeart/2005/8/layout/vList6"/>
    <dgm:cxn modelId="{0D0C864E-697B-448B-B859-988F0D4E0196}" type="presParOf" srcId="{D3A55638-019E-4928-8D61-016E73B137D6}" destId="{578FDE5D-670D-42C7-B101-C6EF335CF2AC}" srcOrd="0" destOrd="0" presId="urn:microsoft.com/office/officeart/2005/8/layout/vList6"/>
    <dgm:cxn modelId="{D6A66C37-2300-4E9A-89DE-1323045ACB01}" type="presParOf" srcId="{D3A55638-019E-4928-8D61-016E73B137D6}" destId="{ED42B439-3D29-4563-9C8C-4088214A637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1747D1-FF30-49EF-A394-41231C7762A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i-FI"/>
        </a:p>
      </dgm:t>
    </dgm:pt>
    <dgm:pt modelId="{27BEFEB4-AB84-4A67-8A63-A7F8A9610FC9}">
      <dgm:prSet phldrT="[Teksti]" custT="1"/>
      <dgm:spPr/>
      <dgm:t>
        <a:bodyPr/>
        <a:lstStyle/>
        <a:p>
          <a:r>
            <a:rPr lang="fi-FI" sz="2000" b="1" dirty="0" smtClean="0">
              <a:solidFill>
                <a:srgbClr val="002060"/>
              </a:solidFill>
              <a:latin typeface="Cambria" pitchFamily="18" charset="0"/>
            </a:rPr>
            <a:t>Rakenteet</a:t>
          </a:r>
          <a:endParaRPr lang="fi-FI" sz="2000" b="1" dirty="0">
            <a:solidFill>
              <a:srgbClr val="002060"/>
            </a:solidFill>
            <a:latin typeface="Cambria" pitchFamily="18" charset="0"/>
          </a:endParaRPr>
        </a:p>
      </dgm:t>
    </dgm:pt>
    <dgm:pt modelId="{40197E90-212B-4FC7-A5B0-002AAC65F97F}" type="parTrans" cxnId="{E51F186F-41A7-4882-B4DD-96716D097B57}">
      <dgm:prSet/>
      <dgm:spPr/>
      <dgm:t>
        <a:bodyPr/>
        <a:lstStyle/>
        <a:p>
          <a:endParaRPr lang="fi-FI"/>
        </a:p>
      </dgm:t>
    </dgm:pt>
    <dgm:pt modelId="{616C6637-D875-4CB0-8C79-E6BC426B3430}" type="sibTrans" cxnId="{E51F186F-41A7-4882-B4DD-96716D097B57}">
      <dgm:prSet/>
      <dgm:spPr/>
      <dgm:t>
        <a:bodyPr/>
        <a:lstStyle/>
        <a:p>
          <a:endParaRPr lang="fi-FI"/>
        </a:p>
      </dgm:t>
    </dgm:pt>
    <dgm:pt modelId="{F174F2C1-8B9A-4757-AF2E-696CF9E69849}">
      <dgm:prSet phldrT="[Teksti]" custT="1"/>
      <dgm:spPr/>
      <dgm:t>
        <a:bodyPr/>
        <a:lstStyle/>
        <a:p>
          <a:r>
            <a:rPr lang="fi-FI" sz="1600" b="1" dirty="0" smtClean="0">
              <a:latin typeface="Cambria" pitchFamily="18" charset="0"/>
            </a:rPr>
            <a:t>Henkilöstön määrä ja osaaminen</a:t>
          </a:r>
          <a:endParaRPr lang="fi-FI" sz="1600" b="1" dirty="0">
            <a:latin typeface="Cambria" pitchFamily="18" charset="0"/>
          </a:endParaRPr>
        </a:p>
      </dgm:t>
    </dgm:pt>
    <dgm:pt modelId="{071D7399-64E6-49B1-8B8F-E0989688110F}" type="parTrans" cxnId="{370611FD-AA77-47C4-BA34-5736D18F911C}">
      <dgm:prSet/>
      <dgm:spPr/>
      <dgm:t>
        <a:bodyPr/>
        <a:lstStyle/>
        <a:p>
          <a:endParaRPr lang="fi-FI"/>
        </a:p>
      </dgm:t>
    </dgm:pt>
    <dgm:pt modelId="{7A9BA4B9-E549-43E6-B4D0-45C446ACA68B}" type="sibTrans" cxnId="{370611FD-AA77-47C4-BA34-5736D18F911C}">
      <dgm:prSet/>
      <dgm:spPr/>
      <dgm:t>
        <a:bodyPr/>
        <a:lstStyle/>
        <a:p>
          <a:endParaRPr lang="fi-FI"/>
        </a:p>
      </dgm:t>
    </dgm:pt>
    <dgm:pt modelId="{5BEBEFF4-7B3D-4405-8992-5DBE9D426FA4}">
      <dgm:prSet phldrT="[Teksti]" custT="1"/>
      <dgm:spPr/>
      <dgm:t>
        <a:bodyPr/>
        <a:lstStyle/>
        <a:p>
          <a:r>
            <a:rPr lang="fi-FI" sz="2000" b="1" dirty="0" smtClean="0">
              <a:solidFill>
                <a:srgbClr val="002060"/>
              </a:solidFill>
            </a:rPr>
            <a:t>Prosessit</a:t>
          </a:r>
          <a:endParaRPr lang="fi-FI" sz="2000" b="1" dirty="0">
            <a:solidFill>
              <a:srgbClr val="002060"/>
            </a:solidFill>
          </a:endParaRPr>
        </a:p>
      </dgm:t>
    </dgm:pt>
    <dgm:pt modelId="{1655B442-EC73-4260-A7A4-BEB3593174C1}" type="parTrans" cxnId="{A2C1DC17-DB47-4564-A1B3-04A9B02EB74E}">
      <dgm:prSet/>
      <dgm:spPr/>
      <dgm:t>
        <a:bodyPr/>
        <a:lstStyle/>
        <a:p>
          <a:endParaRPr lang="fi-FI"/>
        </a:p>
      </dgm:t>
    </dgm:pt>
    <dgm:pt modelId="{6603422F-9496-47E8-848F-5BEC40A428C2}" type="sibTrans" cxnId="{A2C1DC17-DB47-4564-A1B3-04A9B02EB74E}">
      <dgm:prSet/>
      <dgm:spPr/>
      <dgm:t>
        <a:bodyPr/>
        <a:lstStyle/>
        <a:p>
          <a:endParaRPr lang="fi-FI"/>
        </a:p>
      </dgm:t>
    </dgm:pt>
    <dgm:pt modelId="{E021E636-321D-46AA-8DF8-148B2E15C3A1}">
      <dgm:prSet phldrT="[Teksti]"/>
      <dgm:spPr/>
      <dgm:t>
        <a:bodyPr/>
        <a:lstStyle/>
        <a:p>
          <a:endParaRPr lang="fi-FI" sz="500" dirty="0"/>
        </a:p>
      </dgm:t>
    </dgm:pt>
    <dgm:pt modelId="{6D602089-126F-4147-90F8-86829E5EB809}" type="parTrans" cxnId="{CD26EDE7-7E78-4200-8495-43629CE75F58}">
      <dgm:prSet/>
      <dgm:spPr/>
      <dgm:t>
        <a:bodyPr/>
        <a:lstStyle/>
        <a:p>
          <a:endParaRPr lang="fi-FI"/>
        </a:p>
      </dgm:t>
    </dgm:pt>
    <dgm:pt modelId="{C2C499F2-853C-4D98-BFCC-E843904F13D4}" type="sibTrans" cxnId="{CD26EDE7-7E78-4200-8495-43629CE75F58}">
      <dgm:prSet/>
      <dgm:spPr/>
      <dgm:t>
        <a:bodyPr/>
        <a:lstStyle/>
        <a:p>
          <a:endParaRPr lang="fi-FI"/>
        </a:p>
      </dgm:t>
    </dgm:pt>
    <dgm:pt modelId="{1C452020-E91D-4269-A809-C97F66BF1A27}">
      <dgm:prSet phldrT="[Teksti]" custT="1"/>
      <dgm:spPr/>
      <dgm:t>
        <a:bodyPr/>
        <a:lstStyle/>
        <a:p>
          <a:r>
            <a:rPr lang="fi-FI" sz="2000" b="1" dirty="0" smtClean="0">
              <a:solidFill>
                <a:srgbClr val="002060"/>
              </a:solidFill>
              <a:latin typeface="Cambria" pitchFamily="18" charset="0"/>
            </a:rPr>
            <a:t>Tulokset</a:t>
          </a:r>
          <a:endParaRPr lang="fi-FI" sz="2000" b="1" dirty="0">
            <a:solidFill>
              <a:srgbClr val="002060"/>
            </a:solidFill>
            <a:latin typeface="Cambria" pitchFamily="18" charset="0"/>
          </a:endParaRPr>
        </a:p>
      </dgm:t>
    </dgm:pt>
    <dgm:pt modelId="{07B716B9-C389-43DC-A36F-0B7867175572}" type="parTrans" cxnId="{739A8909-3336-4DC6-80B0-843DFC1045BE}">
      <dgm:prSet/>
      <dgm:spPr/>
      <dgm:t>
        <a:bodyPr/>
        <a:lstStyle/>
        <a:p>
          <a:endParaRPr lang="fi-FI"/>
        </a:p>
      </dgm:t>
    </dgm:pt>
    <dgm:pt modelId="{86A787DB-5EFB-4490-A7D0-E63862E1F340}" type="sibTrans" cxnId="{739A8909-3336-4DC6-80B0-843DFC1045BE}">
      <dgm:prSet/>
      <dgm:spPr/>
      <dgm:t>
        <a:bodyPr/>
        <a:lstStyle/>
        <a:p>
          <a:endParaRPr lang="fi-FI"/>
        </a:p>
      </dgm:t>
    </dgm:pt>
    <dgm:pt modelId="{898044A3-1C0E-4353-A66F-6CBB17BDFB7A}">
      <dgm:prSet phldrT="[Teksti]" custT="1"/>
      <dgm:spPr/>
      <dgm:t>
        <a:bodyPr/>
        <a:lstStyle/>
        <a:p>
          <a:r>
            <a:rPr lang="fi-FI" sz="1600" b="1" dirty="0" smtClean="0">
              <a:latin typeface="Cambria" pitchFamily="18" charset="0"/>
            </a:rPr>
            <a:t>Laadukkaat palvelut  </a:t>
          </a:r>
          <a:endParaRPr lang="fi-FI" sz="1600" b="1" dirty="0">
            <a:latin typeface="Cambria" pitchFamily="18" charset="0"/>
          </a:endParaRPr>
        </a:p>
      </dgm:t>
    </dgm:pt>
    <dgm:pt modelId="{BF71FB76-10B1-4601-9D1E-520ECA1CA74F}" type="parTrans" cxnId="{6BB8530E-427E-4ACA-A375-F43BC062B0AF}">
      <dgm:prSet/>
      <dgm:spPr/>
      <dgm:t>
        <a:bodyPr/>
        <a:lstStyle/>
        <a:p>
          <a:endParaRPr lang="fi-FI"/>
        </a:p>
      </dgm:t>
    </dgm:pt>
    <dgm:pt modelId="{B6131938-C9F0-447F-ADD2-A6D142526D5B}" type="sibTrans" cxnId="{6BB8530E-427E-4ACA-A375-F43BC062B0AF}">
      <dgm:prSet/>
      <dgm:spPr/>
      <dgm:t>
        <a:bodyPr/>
        <a:lstStyle/>
        <a:p>
          <a:endParaRPr lang="fi-FI"/>
        </a:p>
      </dgm:t>
    </dgm:pt>
    <dgm:pt modelId="{6DF11CD1-FC60-43C9-96BA-94AA358AF52E}">
      <dgm:prSet phldrT="[Teksti]" custT="1"/>
      <dgm:spPr/>
      <dgm:t>
        <a:bodyPr/>
        <a:lstStyle/>
        <a:p>
          <a:r>
            <a:rPr lang="fi-FI" sz="1600" b="1" dirty="0" smtClean="0">
              <a:latin typeface="Cambria" pitchFamily="18" charset="0"/>
            </a:rPr>
            <a:t>Johtaminen </a:t>
          </a:r>
          <a:endParaRPr lang="fi-FI" sz="1600" b="1" dirty="0">
            <a:latin typeface="Cambria" pitchFamily="18" charset="0"/>
          </a:endParaRPr>
        </a:p>
      </dgm:t>
    </dgm:pt>
    <dgm:pt modelId="{745240A3-A7A4-40AD-8947-89A84BDF22B7}" type="parTrans" cxnId="{2507B46E-B0D6-4056-82E0-194FD14C0058}">
      <dgm:prSet/>
      <dgm:spPr/>
      <dgm:t>
        <a:bodyPr/>
        <a:lstStyle/>
        <a:p>
          <a:endParaRPr lang="fi-FI"/>
        </a:p>
      </dgm:t>
    </dgm:pt>
    <dgm:pt modelId="{239886B1-E259-4A0E-B2DE-28EE05B52DDD}" type="sibTrans" cxnId="{2507B46E-B0D6-4056-82E0-194FD14C0058}">
      <dgm:prSet/>
      <dgm:spPr/>
      <dgm:t>
        <a:bodyPr/>
        <a:lstStyle/>
        <a:p>
          <a:endParaRPr lang="fi-FI"/>
        </a:p>
      </dgm:t>
    </dgm:pt>
    <dgm:pt modelId="{E0696B2E-2242-4B90-B265-FECCF83D9FCD}">
      <dgm:prSet phldrT="[Teksti]" custT="1"/>
      <dgm:spPr/>
      <dgm:t>
        <a:bodyPr/>
        <a:lstStyle/>
        <a:p>
          <a:r>
            <a:rPr lang="fi-FI" sz="1400" b="1" dirty="0" smtClean="0">
              <a:latin typeface="Cambria" pitchFamily="18" charset="0"/>
            </a:rPr>
            <a:t>Omavalvonta</a:t>
          </a:r>
          <a:endParaRPr lang="fi-FI" sz="1400" b="1" dirty="0">
            <a:latin typeface="Cambria" pitchFamily="18" charset="0"/>
          </a:endParaRPr>
        </a:p>
      </dgm:t>
    </dgm:pt>
    <dgm:pt modelId="{E2535363-D142-4F55-A9B5-FCB9338FF9F6}" type="parTrans" cxnId="{B2B557C9-D191-4E18-8D25-797744A43966}">
      <dgm:prSet/>
      <dgm:spPr/>
      <dgm:t>
        <a:bodyPr/>
        <a:lstStyle/>
        <a:p>
          <a:endParaRPr lang="fi-FI"/>
        </a:p>
      </dgm:t>
    </dgm:pt>
    <dgm:pt modelId="{89EA1437-3133-42D3-889B-9117C29BD869}" type="sibTrans" cxnId="{B2B557C9-D191-4E18-8D25-797744A43966}">
      <dgm:prSet/>
      <dgm:spPr/>
      <dgm:t>
        <a:bodyPr/>
        <a:lstStyle/>
        <a:p>
          <a:endParaRPr lang="fi-FI"/>
        </a:p>
      </dgm:t>
    </dgm:pt>
    <dgm:pt modelId="{D01C62E6-7B56-4BA9-98E5-E744C6FB5048}">
      <dgm:prSet phldrT="[Teksti]" custT="1"/>
      <dgm:spPr/>
      <dgm:t>
        <a:bodyPr/>
        <a:lstStyle/>
        <a:p>
          <a:r>
            <a:rPr lang="fi-FI" sz="1600" b="1" dirty="0" smtClean="0">
              <a:latin typeface="Cambria" pitchFamily="18" charset="0"/>
            </a:rPr>
            <a:t>Asianmukaiset toimitilat </a:t>
          </a:r>
          <a:endParaRPr lang="fi-FI" sz="1600" b="1" dirty="0">
            <a:latin typeface="Cambria" pitchFamily="18" charset="0"/>
          </a:endParaRPr>
        </a:p>
      </dgm:t>
    </dgm:pt>
    <dgm:pt modelId="{97D53FA5-9DD6-4B7D-8F0D-194FB7B3C547}" type="parTrans" cxnId="{5F71C191-E389-449C-9C19-DE455289D1D8}">
      <dgm:prSet/>
      <dgm:spPr/>
      <dgm:t>
        <a:bodyPr/>
        <a:lstStyle/>
        <a:p>
          <a:endParaRPr lang="fi-FI"/>
        </a:p>
      </dgm:t>
    </dgm:pt>
    <dgm:pt modelId="{CF660D1D-3EEB-4F2D-AD12-44258FA632E2}" type="sibTrans" cxnId="{5F71C191-E389-449C-9C19-DE455289D1D8}">
      <dgm:prSet/>
      <dgm:spPr/>
      <dgm:t>
        <a:bodyPr/>
        <a:lstStyle/>
        <a:p>
          <a:endParaRPr lang="fi-FI"/>
        </a:p>
      </dgm:t>
    </dgm:pt>
    <dgm:pt modelId="{8F33D5E2-787F-42EC-B8A4-3EC18E5B5531}">
      <dgm:prSet phldrT="[Teksti]" custT="1"/>
      <dgm:spPr/>
      <dgm:t>
        <a:bodyPr/>
        <a:lstStyle/>
        <a:p>
          <a:r>
            <a:rPr lang="fi-FI" sz="1400" b="1" dirty="0" smtClean="0">
              <a:latin typeface="Cambria" pitchFamily="18" charset="0"/>
            </a:rPr>
            <a:t>Asiakaspalaute ja palvelujen kehittäminen sen perusteella  </a:t>
          </a:r>
          <a:endParaRPr lang="fi-FI" sz="1400" b="1" dirty="0">
            <a:latin typeface="Cambria" pitchFamily="18" charset="0"/>
          </a:endParaRPr>
        </a:p>
      </dgm:t>
    </dgm:pt>
    <dgm:pt modelId="{FBC4325D-28B4-40C2-8957-2B813431F96E}" type="parTrans" cxnId="{643C9101-EA35-4536-8F1B-9C777B59BF9C}">
      <dgm:prSet/>
      <dgm:spPr/>
      <dgm:t>
        <a:bodyPr/>
        <a:lstStyle/>
        <a:p>
          <a:endParaRPr lang="fi-FI"/>
        </a:p>
      </dgm:t>
    </dgm:pt>
    <dgm:pt modelId="{F07CBD68-44B3-4748-A939-4E8BE9EB00A0}" type="sibTrans" cxnId="{643C9101-EA35-4536-8F1B-9C777B59BF9C}">
      <dgm:prSet/>
      <dgm:spPr/>
      <dgm:t>
        <a:bodyPr/>
        <a:lstStyle/>
        <a:p>
          <a:endParaRPr lang="fi-FI"/>
        </a:p>
      </dgm:t>
    </dgm:pt>
    <dgm:pt modelId="{05F71CC6-0EC6-4DF0-BDE9-6870A3745EB4}" type="pres">
      <dgm:prSet presAssocID="{981747D1-FF30-49EF-A394-41231C7762A1}" presName="linearFlow" presStyleCnt="0">
        <dgm:presLayoutVars>
          <dgm:dir/>
          <dgm:animLvl val="lvl"/>
          <dgm:resizeHandles val="exact"/>
        </dgm:presLayoutVars>
      </dgm:prSet>
      <dgm:spPr/>
      <dgm:t>
        <a:bodyPr/>
        <a:lstStyle/>
        <a:p>
          <a:endParaRPr lang="fi-FI"/>
        </a:p>
      </dgm:t>
    </dgm:pt>
    <dgm:pt modelId="{89FEB9A4-5116-415F-8B51-BC84BCD5FEB1}" type="pres">
      <dgm:prSet presAssocID="{27BEFEB4-AB84-4A67-8A63-A7F8A9610FC9}" presName="composite" presStyleCnt="0"/>
      <dgm:spPr/>
    </dgm:pt>
    <dgm:pt modelId="{85DA49E4-6199-48BC-B00D-E99D796A001E}" type="pres">
      <dgm:prSet presAssocID="{27BEFEB4-AB84-4A67-8A63-A7F8A9610FC9}" presName="parTx" presStyleLbl="node1" presStyleIdx="0" presStyleCnt="3">
        <dgm:presLayoutVars>
          <dgm:chMax val="0"/>
          <dgm:chPref val="0"/>
          <dgm:bulletEnabled val="1"/>
        </dgm:presLayoutVars>
      </dgm:prSet>
      <dgm:spPr/>
      <dgm:t>
        <a:bodyPr/>
        <a:lstStyle/>
        <a:p>
          <a:endParaRPr lang="fi-FI"/>
        </a:p>
      </dgm:t>
    </dgm:pt>
    <dgm:pt modelId="{CE1F79CB-2989-4C9C-8502-2EC53901F5A2}" type="pres">
      <dgm:prSet presAssocID="{27BEFEB4-AB84-4A67-8A63-A7F8A9610FC9}" presName="parSh" presStyleLbl="node1" presStyleIdx="0" presStyleCnt="3"/>
      <dgm:spPr/>
      <dgm:t>
        <a:bodyPr/>
        <a:lstStyle/>
        <a:p>
          <a:endParaRPr lang="fi-FI"/>
        </a:p>
      </dgm:t>
    </dgm:pt>
    <dgm:pt modelId="{1C722245-3A91-46A9-8E42-B2D853AB4870}" type="pres">
      <dgm:prSet presAssocID="{27BEFEB4-AB84-4A67-8A63-A7F8A9610FC9}" presName="desTx" presStyleLbl="fgAcc1" presStyleIdx="0" presStyleCnt="3">
        <dgm:presLayoutVars>
          <dgm:bulletEnabled val="1"/>
        </dgm:presLayoutVars>
      </dgm:prSet>
      <dgm:spPr/>
      <dgm:t>
        <a:bodyPr/>
        <a:lstStyle/>
        <a:p>
          <a:endParaRPr lang="fi-FI"/>
        </a:p>
      </dgm:t>
    </dgm:pt>
    <dgm:pt modelId="{FCDC8032-C277-48AC-B827-4004299CE93E}" type="pres">
      <dgm:prSet presAssocID="{616C6637-D875-4CB0-8C79-E6BC426B3430}" presName="sibTrans" presStyleLbl="sibTrans2D1" presStyleIdx="0" presStyleCnt="2"/>
      <dgm:spPr/>
      <dgm:t>
        <a:bodyPr/>
        <a:lstStyle/>
        <a:p>
          <a:endParaRPr lang="fi-FI"/>
        </a:p>
      </dgm:t>
    </dgm:pt>
    <dgm:pt modelId="{C8F0A164-B2EA-4257-A475-5E4231F2C62D}" type="pres">
      <dgm:prSet presAssocID="{616C6637-D875-4CB0-8C79-E6BC426B3430}" presName="connTx" presStyleLbl="sibTrans2D1" presStyleIdx="0" presStyleCnt="2"/>
      <dgm:spPr/>
      <dgm:t>
        <a:bodyPr/>
        <a:lstStyle/>
        <a:p>
          <a:endParaRPr lang="fi-FI"/>
        </a:p>
      </dgm:t>
    </dgm:pt>
    <dgm:pt modelId="{32DCFFD4-8274-4CF4-9AD6-E188B7E8DE67}" type="pres">
      <dgm:prSet presAssocID="{5BEBEFF4-7B3D-4405-8992-5DBE9D426FA4}" presName="composite" presStyleCnt="0"/>
      <dgm:spPr/>
    </dgm:pt>
    <dgm:pt modelId="{2EF3C2A6-8810-4FA2-8648-AE4B212C64A4}" type="pres">
      <dgm:prSet presAssocID="{5BEBEFF4-7B3D-4405-8992-5DBE9D426FA4}" presName="parTx" presStyleLbl="node1" presStyleIdx="0" presStyleCnt="3">
        <dgm:presLayoutVars>
          <dgm:chMax val="0"/>
          <dgm:chPref val="0"/>
          <dgm:bulletEnabled val="1"/>
        </dgm:presLayoutVars>
      </dgm:prSet>
      <dgm:spPr/>
      <dgm:t>
        <a:bodyPr/>
        <a:lstStyle/>
        <a:p>
          <a:endParaRPr lang="fi-FI"/>
        </a:p>
      </dgm:t>
    </dgm:pt>
    <dgm:pt modelId="{CF5C9ACB-CC6E-40D6-B071-66ADF1F697B9}" type="pres">
      <dgm:prSet presAssocID="{5BEBEFF4-7B3D-4405-8992-5DBE9D426FA4}" presName="parSh" presStyleLbl="node1" presStyleIdx="1" presStyleCnt="3"/>
      <dgm:spPr/>
      <dgm:t>
        <a:bodyPr/>
        <a:lstStyle/>
        <a:p>
          <a:endParaRPr lang="fi-FI"/>
        </a:p>
      </dgm:t>
    </dgm:pt>
    <dgm:pt modelId="{F0126D9D-7A07-4D5A-9655-E954029060CA}" type="pres">
      <dgm:prSet presAssocID="{5BEBEFF4-7B3D-4405-8992-5DBE9D426FA4}" presName="desTx" presStyleLbl="fgAcc1" presStyleIdx="1" presStyleCnt="3">
        <dgm:presLayoutVars>
          <dgm:bulletEnabled val="1"/>
        </dgm:presLayoutVars>
      </dgm:prSet>
      <dgm:spPr/>
      <dgm:t>
        <a:bodyPr/>
        <a:lstStyle/>
        <a:p>
          <a:endParaRPr lang="fi-FI"/>
        </a:p>
      </dgm:t>
    </dgm:pt>
    <dgm:pt modelId="{1AA55ACC-CAEC-4844-9BE6-79BD44ADD5B1}" type="pres">
      <dgm:prSet presAssocID="{6603422F-9496-47E8-848F-5BEC40A428C2}" presName="sibTrans" presStyleLbl="sibTrans2D1" presStyleIdx="1" presStyleCnt="2"/>
      <dgm:spPr/>
      <dgm:t>
        <a:bodyPr/>
        <a:lstStyle/>
        <a:p>
          <a:endParaRPr lang="fi-FI"/>
        </a:p>
      </dgm:t>
    </dgm:pt>
    <dgm:pt modelId="{4D98F399-9D55-415A-B78D-570B94854C42}" type="pres">
      <dgm:prSet presAssocID="{6603422F-9496-47E8-848F-5BEC40A428C2}" presName="connTx" presStyleLbl="sibTrans2D1" presStyleIdx="1" presStyleCnt="2"/>
      <dgm:spPr/>
      <dgm:t>
        <a:bodyPr/>
        <a:lstStyle/>
        <a:p>
          <a:endParaRPr lang="fi-FI"/>
        </a:p>
      </dgm:t>
    </dgm:pt>
    <dgm:pt modelId="{3734996B-5793-4A00-A1EA-3011A453BA90}" type="pres">
      <dgm:prSet presAssocID="{1C452020-E91D-4269-A809-C97F66BF1A27}" presName="composite" presStyleCnt="0"/>
      <dgm:spPr/>
    </dgm:pt>
    <dgm:pt modelId="{75E052BC-9433-4826-B527-322BB54B2173}" type="pres">
      <dgm:prSet presAssocID="{1C452020-E91D-4269-A809-C97F66BF1A27}" presName="parTx" presStyleLbl="node1" presStyleIdx="1" presStyleCnt="3">
        <dgm:presLayoutVars>
          <dgm:chMax val="0"/>
          <dgm:chPref val="0"/>
          <dgm:bulletEnabled val="1"/>
        </dgm:presLayoutVars>
      </dgm:prSet>
      <dgm:spPr/>
      <dgm:t>
        <a:bodyPr/>
        <a:lstStyle/>
        <a:p>
          <a:endParaRPr lang="fi-FI"/>
        </a:p>
      </dgm:t>
    </dgm:pt>
    <dgm:pt modelId="{FD5A5893-C580-42DA-B265-B381B4DD59C2}" type="pres">
      <dgm:prSet presAssocID="{1C452020-E91D-4269-A809-C97F66BF1A27}" presName="parSh" presStyleLbl="node1" presStyleIdx="2" presStyleCnt="3"/>
      <dgm:spPr/>
      <dgm:t>
        <a:bodyPr/>
        <a:lstStyle/>
        <a:p>
          <a:endParaRPr lang="fi-FI"/>
        </a:p>
      </dgm:t>
    </dgm:pt>
    <dgm:pt modelId="{810023D0-DD29-4B04-ADF4-BD166028CEC2}" type="pres">
      <dgm:prSet presAssocID="{1C452020-E91D-4269-A809-C97F66BF1A27}" presName="desTx" presStyleLbl="fgAcc1" presStyleIdx="2" presStyleCnt="3">
        <dgm:presLayoutVars>
          <dgm:bulletEnabled val="1"/>
        </dgm:presLayoutVars>
      </dgm:prSet>
      <dgm:spPr/>
      <dgm:t>
        <a:bodyPr/>
        <a:lstStyle/>
        <a:p>
          <a:endParaRPr lang="fi-FI"/>
        </a:p>
      </dgm:t>
    </dgm:pt>
  </dgm:ptLst>
  <dgm:cxnLst>
    <dgm:cxn modelId="{1F49FA0D-14A4-40AA-B68A-F9DF0FF62692}" type="presOf" srcId="{8F33D5E2-787F-42EC-B8A4-3EC18E5B5531}" destId="{F0126D9D-7A07-4D5A-9655-E954029060CA}" srcOrd="0" destOrd="2" presId="urn:microsoft.com/office/officeart/2005/8/layout/process3"/>
    <dgm:cxn modelId="{370611FD-AA77-47C4-BA34-5736D18F911C}" srcId="{27BEFEB4-AB84-4A67-8A63-A7F8A9610FC9}" destId="{F174F2C1-8B9A-4757-AF2E-696CF9E69849}" srcOrd="0" destOrd="0" parTransId="{071D7399-64E6-49B1-8B8F-E0989688110F}" sibTransId="{7A9BA4B9-E549-43E6-B4D0-45C446ACA68B}"/>
    <dgm:cxn modelId="{A2C1DC17-DB47-4564-A1B3-04A9B02EB74E}" srcId="{981747D1-FF30-49EF-A394-41231C7762A1}" destId="{5BEBEFF4-7B3D-4405-8992-5DBE9D426FA4}" srcOrd="1" destOrd="0" parTransId="{1655B442-EC73-4260-A7A4-BEB3593174C1}" sibTransId="{6603422F-9496-47E8-848F-5BEC40A428C2}"/>
    <dgm:cxn modelId="{643C9101-EA35-4536-8F1B-9C777B59BF9C}" srcId="{5BEBEFF4-7B3D-4405-8992-5DBE9D426FA4}" destId="{8F33D5E2-787F-42EC-B8A4-3EC18E5B5531}" srcOrd="2" destOrd="0" parTransId="{FBC4325D-28B4-40C2-8957-2B813431F96E}" sibTransId="{F07CBD68-44B3-4748-A939-4E8BE9EB00A0}"/>
    <dgm:cxn modelId="{2507B46E-B0D6-4056-82E0-194FD14C0058}" srcId="{27BEFEB4-AB84-4A67-8A63-A7F8A9610FC9}" destId="{6DF11CD1-FC60-43C9-96BA-94AA358AF52E}" srcOrd="2" destOrd="0" parTransId="{745240A3-A7A4-40AD-8947-89A84BDF22B7}" sibTransId="{239886B1-E259-4A0E-B2DE-28EE05B52DDD}"/>
    <dgm:cxn modelId="{8015578A-971F-4312-A69F-AE1B5482310A}" type="presOf" srcId="{F174F2C1-8B9A-4757-AF2E-696CF9E69849}" destId="{1C722245-3A91-46A9-8E42-B2D853AB4870}" srcOrd="0" destOrd="0" presId="urn:microsoft.com/office/officeart/2005/8/layout/process3"/>
    <dgm:cxn modelId="{4406362B-D0F7-4AAF-910C-81E5883CFE13}" type="presOf" srcId="{981747D1-FF30-49EF-A394-41231C7762A1}" destId="{05F71CC6-0EC6-4DF0-BDE9-6870A3745EB4}" srcOrd="0" destOrd="0" presId="urn:microsoft.com/office/officeart/2005/8/layout/process3"/>
    <dgm:cxn modelId="{827D259F-9A34-4F11-9B8E-6B110C06B0A0}" type="presOf" srcId="{1C452020-E91D-4269-A809-C97F66BF1A27}" destId="{FD5A5893-C580-42DA-B265-B381B4DD59C2}" srcOrd="1" destOrd="0" presId="urn:microsoft.com/office/officeart/2005/8/layout/process3"/>
    <dgm:cxn modelId="{C2F5D444-EF27-4418-B70C-AFFEAAD8FE38}" type="presOf" srcId="{616C6637-D875-4CB0-8C79-E6BC426B3430}" destId="{C8F0A164-B2EA-4257-A475-5E4231F2C62D}" srcOrd="1" destOrd="0" presId="urn:microsoft.com/office/officeart/2005/8/layout/process3"/>
    <dgm:cxn modelId="{B948AC84-5FD5-468F-B95D-F0402A073515}" type="presOf" srcId="{27BEFEB4-AB84-4A67-8A63-A7F8A9610FC9}" destId="{85DA49E4-6199-48BC-B00D-E99D796A001E}" srcOrd="0" destOrd="0" presId="urn:microsoft.com/office/officeart/2005/8/layout/process3"/>
    <dgm:cxn modelId="{9444B159-F2B4-4419-8502-E766FCC11765}" type="presOf" srcId="{5BEBEFF4-7B3D-4405-8992-5DBE9D426FA4}" destId="{2EF3C2A6-8810-4FA2-8648-AE4B212C64A4}" srcOrd="0" destOrd="0" presId="urn:microsoft.com/office/officeart/2005/8/layout/process3"/>
    <dgm:cxn modelId="{4A282C67-7BC4-4DF2-B004-4F4470E02F0B}" type="presOf" srcId="{898044A3-1C0E-4353-A66F-6CBB17BDFB7A}" destId="{810023D0-DD29-4B04-ADF4-BD166028CEC2}" srcOrd="0" destOrd="0" presId="urn:microsoft.com/office/officeart/2005/8/layout/process3"/>
    <dgm:cxn modelId="{86B5C582-7E23-4A83-9975-AB0DF29A19D6}" type="presOf" srcId="{E0696B2E-2242-4B90-B265-FECCF83D9FCD}" destId="{F0126D9D-7A07-4D5A-9655-E954029060CA}" srcOrd="0" destOrd="1" presId="urn:microsoft.com/office/officeart/2005/8/layout/process3"/>
    <dgm:cxn modelId="{0909E2BE-5AB2-4352-B969-CCA67DD16BB1}" type="presOf" srcId="{D01C62E6-7B56-4BA9-98E5-E744C6FB5048}" destId="{1C722245-3A91-46A9-8E42-B2D853AB4870}" srcOrd="0" destOrd="1" presId="urn:microsoft.com/office/officeart/2005/8/layout/process3"/>
    <dgm:cxn modelId="{5F71C191-E389-449C-9C19-DE455289D1D8}" srcId="{27BEFEB4-AB84-4A67-8A63-A7F8A9610FC9}" destId="{D01C62E6-7B56-4BA9-98E5-E744C6FB5048}" srcOrd="1" destOrd="0" parTransId="{97D53FA5-9DD6-4B7D-8F0D-194FB7B3C547}" sibTransId="{CF660D1D-3EEB-4F2D-AD12-44258FA632E2}"/>
    <dgm:cxn modelId="{E2D00047-0143-46E5-9EFD-3C3014804841}" type="presOf" srcId="{E021E636-321D-46AA-8DF8-148B2E15C3A1}" destId="{F0126D9D-7A07-4D5A-9655-E954029060CA}" srcOrd="0" destOrd="0" presId="urn:microsoft.com/office/officeart/2005/8/layout/process3"/>
    <dgm:cxn modelId="{D731AF7D-88C2-4BCC-9012-6C46A99A42F7}" type="presOf" srcId="{6603422F-9496-47E8-848F-5BEC40A428C2}" destId="{4D98F399-9D55-415A-B78D-570B94854C42}" srcOrd="1" destOrd="0" presId="urn:microsoft.com/office/officeart/2005/8/layout/process3"/>
    <dgm:cxn modelId="{E51F186F-41A7-4882-B4DD-96716D097B57}" srcId="{981747D1-FF30-49EF-A394-41231C7762A1}" destId="{27BEFEB4-AB84-4A67-8A63-A7F8A9610FC9}" srcOrd="0" destOrd="0" parTransId="{40197E90-212B-4FC7-A5B0-002AAC65F97F}" sibTransId="{616C6637-D875-4CB0-8C79-E6BC426B3430}"/>
    <dgm:cxn modelId="{70D2E187-9544-4B62-9A16-B71EC7C7F5EA}" type="presOf" srcId="{27BEFEB4-AB84-4A67-8A63-A7F8A9610FC9}" destId="{CE1F79CB-2989-4C9C-8502-2EC53901F5A2}" srcOrd="1" destOrd="0" presId="urn:microsoft.com/office/officeart/2005/8/layout/process3"/>
    <dgm:cxn modelId="{739A8909-3336-4DC6-80B0-843DFC1045BE}" srcId="{981747D1-FF30-49EF-A394-41231C7762A1}" destId="{1C452020-E91D-4269-A809-C97F66BF1A27}" srcOrd="2" destOrd="0" parTransId="{07B716B9-C389-43DC-A36F-0B7867175572}" sibTransId="{86A787DB-5EFB-4490-A7D0-E63862E1F340}"/>
    <dgm:cxn modelId="{B2B557C9-D191-4E18-8D25-797744A43966}" srcId="{5BEBEFF4-7B3D-4405-8992-5DBE9D426FA4}" destId="{E0696B2E-2242-4B90-B265-FECCF83D9FCD}" srcOrd="1" destOrd="0" parTransId="{E2535363-D142-4F55-A9B5-FCB9338FF9F6}" sibTransId="{89EA1437-3133-42D3-889B-9117C29BD869}"/>
    <dgm:cxn modelId="{E057391C-E395-4568-8E8D-630DEA2C575A}" type="presOf" srcId="{6DF11CD1-FC60-43C9-96BA-94AA358AF52E}" destId="{1C722245-3A91-46A9-8E42-B2D853AB4870}" srcOrd="0" destOrd="2" presId="urn:microsoft.com/office/officeart/2005/8/layout/process3"/>
    <dgm:cxn modelId="{2C6B7A58-77E9-4641-A9C4-64CDC8C36865}" type="presOf" srcId="{1C452020-E91D-4269-A809-C97F66BF1A27}" destId="{75E052BC-9433-4826-B527-322BB54B2173}" srcOrd="0" destOrd="0" presId="urn:microsoft.com/office/officeart/2005/8/layout/process3"/>
    <dgm:cxn modelId="{6BB8530E-427E-4ACA-A375-F43BC062B0AF}" srcId="{1C452020-E91D-4269-A809-C97F66BF1A27}" destId="{898044A3-1C0E-4353-A66F-6CBB17BDFB7A}" srcOrd="0" destOrd="0" parTransId="{BF71FB76-10B1-4601-9D1E-520ECA1CA74F}" sibTransId="{B6131938-C9F0-447F-ADD2-A6D142526D5B}"/>
    <dgm:cxn modelId="{CD26EDE7-7E78-4200-8495-43629CE75F58}" srcId="{5BEBEFF4-7B3D-4405-8992-5DBE9D426FA4}" destId="{E021E636-321D-46AA-8DF8-148B2E15C3A1}" srcOrd="0" destOrd="0" parTransId="{6D602089-126F-4147-90F8-86829E5EB809}" sibTransId="{C2C499F2-853C-4D98-BFCC-E843904F13D4}"/>
    <dgm:cxn modelId="{0BE23441-FA48-4DF4-978F-6A3627669792}" type="presOf" srcId="{5BEBEFF4-7B3D-4405-8992-5DBE9D426FA4}" destId="{CF5C9ACB-CC6E-40D6-B071-66ADF1F697B9}" srcOrd="1" destOrd="0" presId="urn:microsoft.com/office/officeart/2005/8/layout/process3"/>
    <dgm:cxn modelId="{AC3660D6-2A1A-4429-B8C5-D84AA78FA6F2}" type="presOf" srcId="{616C6637-D875-4CB0-8C79-E6BC426B3430}" destId="{FCDC8032-C277-48AC-B827-4004299CE93E}" srcOrd="0" destOrd="0" presId="urn:microsoft.com/office/officeart/2005/8/layout/process3"/>
    <dgm:cxn modelId="{1A10F6D9-125C-4147-B13E-C8381AD604FC}" type="presOf" srcId="{6603422F-9496-47E8-848F-5BEC40A428C2}" destId="{1AA55ACC-CAEC-4844-9BE6-79BD44ADD5B1}" srcOrd="0" destOrd="0" presId="urn:microsoft.com/office/officeart/2005/8/layout/process3"/>
    <dgm:cxn modelId="{FF37719B-1CBE-43D4-A016-C1CD291728B8}" type="presParOf" srcId="{05F71CC6-0EC6-4DF0-BDE9-6870A3745EB4}" destId="{89FEB9A4-5116-415F-8B51-BC84BCD5FEB1}" srcOrd="0" destOrd="0" presId="urn:microsoft.com/office/officeart/2005/8/layout/process3"/>
    <dgm:cxn modelId="{5EA13E7A-0D94-47DD-9DE0-C4AD832A83B4}" type="presParOf" srcId="{89FEB9A4-5116-415F-8B51-BC84BCD5FEB1}" destId="{85DA49E4-6199-48BC-B00D-E99D796A001E}" srcOrd="0" destOrd="0" presId="urn:microsoft.com/office/officeart/2005/8/layout/process3"/>
    <dgm:cxn modelId="{25319414-05E1-45DB-9152-2BC2E13A7C39}" type="presParOf" srcId="{89FEB9A4-5116-415F-8B51-BC84BCD5FEB1}" destId="{CE1F79CB-2989-4C9C-8502-2EC53901F5A2}" srcOrd="1" destOrd="0" presId="urn:microsoft.com/office/officeart/2005/8/layout/process3"/>
    <dgm:cxn modelId="{6A2335A1-2F00-4539-AB2B-8CC11D6D4F6C}" type="presParOf" srcId="{89FEB9A4-5116-415F-8B51-BC84BCD5FEB1}" destId="{1C722245-3A91-46A9-8E42-B2D853AB4870}" srcOrd="2" destOrd="0" presId="urn:microsoft.com/office/officeart/2005/8/layout/process3"/>
    <dgm:cxn modelId="{A27C22B0-B19C-49D4-A431-52610207255A}" type="presParOf" srcId="{05F71CC6-0EC6-4DF0-BDE9-6870A3745EB4}" destId="{FCDC8032-C277-48AC-B827-4004299CE93E}" srcOrd="1" destOrd="0" presId="urn:microsoft.com/office/officeart/2005/8/layout/process3"/>
    <dgm:cxn modelId="{C8467678-86A8-40C4-94E9-380FA130269B}" type="presParOf" srcId="{FCDC8032-C277-48AC-B827-4004299CE93E}" destId="{C8F0A164-B2EA-4257-A475-5E4231F2C62D}" srcOrd="0" destOrd="0" presId="urn:microsoft.com/office/officeart/2005/8/layout/process3"/>
    <dgm:cxn modelId="{39C5BA5F-734A-436A-9696-C0E415AE7AB6}" type="presParOf" srcId="{05F71CC6-0EC6-4DF0-BDE9-6870A3745EB4}" destId="{32DCFFD4-8274-4CF4-9AD6-E188B7E8DE67}" srcOrd="2" destOrd="0" presId="urn:microsoft.com/office/officeart/2005/8/layout/process3"/>
    <dgm:cxn modelId="{655CB54C-0612-40D0-B7D5-54320621A2D3}" type="presParOf" srcId="{32DCFFD4-8274-4CF4-9AD6-E188B7E8DE67}" destId="{2EF3C2A6-8810-4FA2-8648-AE4B212C64A4}" srcOrd="0" destOrd="0" presId="urn:microsoft.com/office/officeart/2005/8/layout/process3"/>
    <dgm:cxn modelId="{B5FD89AF-87E7-4966-88BF-3586894D8807}" type="presParOf" srcId="{32DCFFD4-8274-4CF4-9AD6-E188B7E8DE67}" destId="{CF5C9ACB-CC6E-40D6-B071-66ADF1F697B9}" srcOrd="1" destOrd="0" presId="urn:microsoft.com/office/officeart/2005/8/layout/process3"/>
    <dgm:cxn modelId="{FDF1B0CC-B5E0-43A9-A40D-07F4BA7C23A8}" type="presParOf" srcId="{32DCFFD4-8274-4CF4-9AD6-E188B7E8DE67}" destId="{F0126D9D-7A07-4D5A-9655-E954029060CA}" srcOrd="2" destOrd="0" presId="urn:microsoft.com/office/officeart/2005/8/layout/process3"/>
    <dgm:cxn modelId="{326A0469-8A85-4607-BB78-F7408EA6A87B}" type="presParOf" srcId="{05F71CC6-0EC6-4DF0-BDE9-6870A3745EB4}" destId="{1AA55ACC-CAEC-4844-9BE6-79BD44ADD5B1}" srcOrd="3" destOrd="0" presId="urn:microsoft.com/office/officeart/2005/8/layout/process3"/>
    <dgm:cxn modelId="{0FD857FE-6087-49D4-B871-D399CDF4FCBB}" type="presParOf" srcId="{1AA55ACC-CAEC-4844-9BE6-79BD44ADD5B1}" destId="{4D98F399-9D55-415A-B78D-570B94854C42}" srcOrd="0" destOrd="0" presId="urn:microsoft.com/office/officeart/2005/8/layout/process3"/>
    <dgm:cxn modelId="{0D7770DC-15DA-4246-9995-DDA5BFE15DB1}" type="presParOf" srcId="{05F71CC6-0EC6-4DF0-BDE9-6870A3745EB4}" destId="{3734996B-5793-4A00-A1EA-3011A453BA90}" srcOrd="4" destOrd="0" presId="urn:microsoft.com/office/officeart/2005/8/layout/process3"/>
    <dgm:cxn modelId="{A5EFA060-7B25-4307-A775-5284541575BB}" type="presParOf" srcId="{3734996B-5793-4A00-A1EA-3011A453BA90}" destId="{75E052BC-9433-4826-B527-322BB54B2173}" srcOrd="0" destOrd="0" presId="urn:microsoft.com/office/officeart/2005/8/layout/process3"/>
    <dgm:cxn modelId="{4A17064B-44F0-4C33-9616-DB7C5F98C6B6}" type="presParOf" srcId="{3734996B-5793-4A00-A1EA-3011A453BA90}" destId="{FD5A5893-C580-42DA-B265-B381B4DD59C2}" srcOrd="1" destOrd="0" presId="urn:microsoft.com/office/officeart/2005/8/layout/process3"/>
    <dgm:cxn modelId="{44AEFF53-D59B-4C00-A874-8D9688F248E4}" type="presParOf" srcId="{3734996B-5793-4A00-A1EA-3011A453BA90}" destId="{810023D0-DD29-4B04-ADF4-BD166028CEC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915B4-9F64-46E3-B175-EA0664FA7524}">
      <dsp:nvSpPr>
        <dsp:cNvPr id="0" name=""/>
        <dsp:cNvSpPr/>
      </dsp:nvSpPr>
      <dsp:spPr>
        <a:xfrm>
          <a:off x="3053079" y="536"/>
          <a:ext cx="4579620" cy="2091209"/>
        </a:xfrm>
        <a:prstGeom prst="rightArrow">
          <a:avLst>
            <a:gd name="adj1" fmla="val 75000"/>
            <a:gd name="adj2" fmla="val 50000"/>
          </a:avLst>
        </a:prstGeom>
        <a:solidFill>
          <a:schemeClr val="accent2">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fi-FI" sz="2000" b="1" kern="1200" dirty="0" smtClean="0">
              <a:solidFill>
                <a:srgbClr val="FFFF00"/>
              </a:solidFill>
              <a:latin typeface="Cambria" pitchFamily="18" charset="0"/>
            </a:rPr>
            <a:t>Suunnitelma ja riittävät resurssit ikääntyneen väestön hyvinvoinnin tukemiseksi</a:t>
          </a:r>
          <a:endParaRPr lang="fi-FI" sz="2100" kern="1200" dirty="0">
            <a:solidFill>
              <a:schemeClr val="bg1"/>
            </a:solidFill>
          </a:endParaRPr>
        </a:p>
        <a:p>
          <a:pPr marL="228600" lvl="1" indent="-228600" algn="l" defTabSz="889000">
            <a:lnSpc>
              <a:spcPct val="90000"/>
            </a:lnSpc>
            <a:spcBef>
              <a:spcPct val="0"/>
            </a:spcBef>
            <a:spcAft>
              <a:spcPct val="15000"/>
            </a:spcAft>
            <a:buChar char="••"/>
          </a:pPr>
          <a:r>
            <a:rPr lang="fi-FI" sz="2000" b="1" kern="1200" dirty="0" smtClean="0">
              <a:solidFill>
                <a:srgbClr val="FFFF00"/>
              </a:solidFill>
              <a:latin typeface="Cambria" pitchFamily="18" charset="0"/>
            </a:rPr>
            <a:t>Hyvinvointia edistävät palvelut </a:t>
          </a:r>
          <a:endParaRPr lang="fi-FI" sz="2000" b="1" kern="1200" dirty="0">
            <a:solidFill>
              <a:srgbClr val="FFFF00"/>
            </a:solidFill>
            <a:latin typeface="Cambria" pitchFamily="18" charset="0"/>
          </a:endParaRPr>
        </a:p>
      </dsp:txBody>
      <dsp:txXfrm>
        <a:off x="3053079" y="261937"/>
        <a:ext cx="3795417" cy="1568407"/>
      </dsp:txXfrm>
    </dsp:sp>
    <dsp:sp modelId="{8328E9E9-5432-4FA1-9088-4D54ABA75976}">
      <dsp:nvSpPr>
        <dsp:cNvPr id="0" name=""/>
        <dsp:cNvSpPr/>
      </dsp:nvSpPr>
      <dsp:spPr>
        <a:xfrm>
          <a:off x="0" y="536"/>
          <a:ext cx="3053080" cy="20912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fi-FI" sz="2900" b="1" kern="1200" dirty="0" smtClean="0">
              <a:solidFill>
                <a:srgbClr val="002060"/>
              </a:solidFill>
            </a:rPr>
            <a:t>Hyvinvoinnin, terveyden &amp; toimintakyvyn tukeminen</a:t>
          </a:r>
          <a:endParaRPr lang="fi-FI" sz="2900" b="1" kern="1200" dirty="0">
            <a:solidFill>
              <a:srgbClr val="002060"/>
            </a:solidFill>
          </a:endParaRPr>
        </a:p>
      </dsp:txBody>
      <dsp:txXfrm>
        <a:off x="102084" y="102620"/>
        <a:ext cx="2848912" cy="1887041"/>
      </dsp:txXfrm>
    </dsp:sp>
    <dsp:sp modelId="{ED42B439-3D29-4563-9C8C-4088214A637E}">
      <dsp:nvSpPr>
        <dsp:cNvPr id="0" name=""/>
        <dsp:cNvSpPr/>
      </dsp:nvSpPr>
      <dsp:spPr>
        <a:xfrm>
          <a:off x="3053079" y="2300866"/>
          <a:ext cx="4579620" cy="2091209"/>
        </a:xfrm>
        <a:prstGeom prst="rightArrow">
          <a:avLst>
            <a:gd name="adj1" fmla="val 75000"/>
            <a:gd name="adj2" fmla="val 50000"/>
          </a:avLst>
        </a:prstGeom>
        <a:solidFill>
          <a:schemeClr val="accent2">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28600" lvl="1" indent="-228600" algn="l" defTabSz="1155700">
            <a:lnSpc>
              <a:spcPct val="90000"/>
            </a:lnSpc>
            <a:spcBef>
              <a:spcPct val="0"/>
            </a:spcBef>
            <a:spcAft>
              <a:spcPct val="15000"/>
            </a:spcAft>
            <a:buChar char="••"/>
          </a:pPr>
          <a:endParaRPr lang="fi-FI" sz="2600" kern="1200" dirty="0">
            <a:solidFill>
              <a:schemeClr val="bg1"/>
            </a:solidFill>
          </a:endParaRPr>
        </a:p>
        <a:p>
          <a:pPr marL="285750" lvl="1" indent="-285750" algn="l" defTabSz="1244600">
            <a:lnSpc>
              <a:spcPct val="90000"/>
            </a:lnSpc>
            <a:spcBef>
              <a:spcPct val="0"/>
            </a:spcBef>
            <a:spcAft>
              <a:spcPct val="15000"/>
            </a:spcAft>
            <a:buChar char="••"/>
          </a:pPr>
          <a:r>
            <a:rPr lang="fi-FI" sz="2800" b="1" kern="1200" dirty="0" smtClean="0">
              <a:solidFill>
                <a:srgbClr val="FFFF00"/>
              </a:solidFill>
              <a:latin typeface="Cambria" pitchFamily="18" charset="0"/>
            </a:rPr>
            <a:t>Vanhusneuvostot </a:t>
          </a:r>
          <a:endParaRPr lang="fi-FI" sz="2800" b="1" kern="1200" dirty="0">
            <a:solidFill>
              <a:srgbClr val="FFFF00"/>
            </a:solidFill>
            <a:latin typeface="Cambria" pitchFamily="18" charset="0"/>
          </a:endParaRPr>
        </a:p>
      </dsp:txBody>
      <dsp:txXfrm>
        <a:off x="3053079" y="2562267"/>
        <a:ext cx="3795417" cy="1568407"/>
      </dsp:txXfrm>
    </dsp:sp>
    <dsp:sp modelId="{578FDE5D-670D-42C7-B101-C6EF335CF2AC}">
      <dsp:nvSpPr>
        <dsp:cNvPr id="0" name=""/>
        <dsp:cNvSpPr/>
      </dsp:nvSpPr>
      <dsp:spPr>
        <a:xfrm>
          <a:off x="0" y="2300866"/>
          <a:ext cx="3053080" cy="20912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fi-FI" sz="3200" b="1" kern="1200" dirty="0" smtClean="0">
              <a:solidFill>
                <a:srgbClr val="002060"/>
              </a:solidFill>
              <a:latin typeface="Cambria" pitchFamily="18" charset="0"/>
            </a:rPr>
            <a:t>Osallisuuden turvaaminen</a:t>
          </a:r>
          <a:endParaRPr lang="fi-FI" sz="3200" b="1" kern="1200" dirty="0">
            <a:solidFill>
              <a:srgbClr val="002060"/>
            </a:solidFill>
            <a:latin typeface="Cambria" pitchFamily="18" charset="0"/>
          </a:endParaRPr>
        </a:p>
      </dsp:txBody>
      <dsp:txXfrm>
        <a:off x="102084" y="2402950"/>
        <a:ext cx="2848912" cy="18870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F79CB-2989-4C9C-8502-2EC53901F5A2}">
      <dsp:nvSpPr>
        <dsp:cNvPr id="0" name=""/>
        <dsp:cNvSpPr/>
      </dsp:nvSpPr>
      <dsp:spPr>
        <a:xfrm>
          <a:off x="12271" y="1099008"/>
          <a:ext cx="1722423" cy="7538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fi-FI" sz="2000" b="1" kern="1200" dirty="0" smtClean="0">
              <a:solidFill>
                <a:srgbClr val="002060"/>
              </a:solidFill>
              <a:latin typeface="Cambria" pitchFamily="18" charset="0"/>
            </a:rPr>
            <a:t>Rakenteet</a:t>
          </a:r>
          <a:endParaRPr lang="fi-FI" sz="2000" b="1" kern="1200" dirty="0">
            <a:solidFill>
              <a:srgbClr val="002060"/>
            </a:solidFill>
            <a:latin typeface="Cambria" pitchFamily="18" charset="0"/>
          </a:endParaRPr>
        </a:p>
      </dsp:txBody>
      <dsp:txXfrm>
        <a:off x="12271" y="1099008"/>
        <a:ext cx="1722423" cy="502595"/>
      </dsp:txXfrm>
    </dsp:sp>
    <dsp:sp modelId="{1C722245-3A91-46A9-8E42-B2D853AB4870}">
      <dsp:nvSpPr>
        <dsp:cNvPr id="0" name=""/>
        <dsp:cNvSpPr/>
      </dsp:nvSpPr>
      <dsp:spPr>
        <a:xfrm>
          <a:off x="364712" y="1601603"/>
          <a:ext cx="1722423" cy="1692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fi-FI" sz="1600" b="1" kern="1200" dirty="0" smtClean="0">
              <a:latin typeface="Cambria" pitchFamily="18" charset="0"/>
            </a:rPr>
            <a:t>Henkilöstön määrä ja osaaminen</a:t>
          </a:r>
          <a:endParaRPr lang="fi-FI" sz="1600" b="1" kern="1200" dirty="0">
            <a:latin typeface="Cambria" pitchFamily="18" charset="0"/>
          </a:endParaRPr>
        </a:p>
        <a:p>
          <a:pPr marL="171450" lvl="1" indent="-171450" algn="l" defTabSz="711200">
            <a:lnSpc>
              <a:spcPct val="90000"/>
            </a:lnSpc>
            <a:spcBef>
              <a:spcPct val="0"/>
            </a:spcBef>
            <a:spcAft>
              <a:spcPct val="15000"/>
            </a:spcAft>
            <a:buChar char="••"/>
          </a:pPr>
          <a:r>
            <a:rPr lang="fi-FI" sz="1600" b="1" kern="1200" dirty="0" smtClean="0">
              <a:latin typeface="Cambria" pitchFamily="18" charset="0"/>
            </a:rPr>
            <a:t>Asianmukaiset toimitilat </a:t>
          </a:r>
          <a:endParaRPr lang="fi-FI" sz="1600" b="1" kern="1200" dirty="0">
            <a:latin typeface="Cambria" pitchFamily="18" charset="0"/>
          </a:endParaRPr>
        </a:p>
        <a:p>
          <a:pPr marL="171450" lvl="1" indent="-171450" algn="l" defTabSz="711200">
            <a:lnSpc>
              <a:spcPct val="90000"/>
            </a:lnSpc>
            <a:spcBef>
              <a:spcPct val="0"/>
            </a:spcBef>
            <a:spcAft>
              <a:spcPct val="15000"/>
            </a:spcAft>
            <a:buChar char="••"/>
          </a:pPr>
          <a:r>
            <a:rPr lang="fi-FI" sz="1600" b="1" kern="1200" dirty="0" smtClean="0">
              <a:latin typeface="Cambria" pitchFamily="18" charset="0"/>
            </a:rPr>
            <a:t>Johtaminen </a:t>
          </a:r>
          <a:endParaRPr lang="fi-FI" sz="1600" b="1" kern="1200" dirty="0">
            <a:latin typeface="Cambria" pitchFamily="18" charset="0"/>
          </a:endParaRPr>
        </a:p>
      </dsp:txBody>
      <dsp:txXfrm>
        <a:off x="414269" y="1651160"/>
        <a:ext cx="1623309" cy="1592886"/>
      </dsp:txXfrm>
    </dsp:sp>
    <dsp:sp modelId="{FCDC8032-C277-48AC-B827-4004299CE93E}">
      <dsp:nvSpPr>
        <dsp:cNvPr id="0" name=""/>
        <dsp:cNvSpPr/>
      </dsp:nvSpPr>
      <dsp:spPr>
        <a:xfrm>
          <a:off x="1995750" y="1135853"/>
          <a:ext cx="553438" cy="4289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fi-FI" sz="400" kern="1200"/>
        </a:p>
      </dsp:txBody>
      <dsp:txXfrm>
        <a:off x="1995750" y="1221634"/>
        <a:ext cx="424767" cy="257342"/>
      </dsp:txXfrm>
    </dsp:sp>
    <dsp:sp modelId="{CF5C9ACB-CC6E-40D6-B071-66ADF1F697B9}">
      <dsp:nvSpPr>
        <dsp:cNvPr id="0" name=""/>
        <dsp:cNvSpPr/>
      </dsp:nvSpPr>
      <dsp:spPr>
        <a:xfrm>
          <a:off x="2778917" y="1099008"/>
          <a:ext cx="1722423" cy="7538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fi-FI" sz="2000" b="1" kern="1200" dirty="0" smtClean="0">
              <a:solidFill>
                <a:srgbClr val="002060"/>
              </a:solidFill>
            </a:rPr>
            <a:t>Prosessit</a:t>
          </a:r>
          <a:endParaRPr lang="fi-FI" sz="2000" b="1" kern="1200" dirty="0">
            <a:solidFill>
              <a:srgbClr val="002060"/>
            </a:solidFill>
          </a:endParaRPr>
        </a:p>
      </dsp:txBody>
      <dsp:txXfrm>
        <a:off x="2778917" y="1099008"/>
        <a:ext cx="1722423" cy="502595"/>
      </dsp:txXfrm>
    </dsp:sp>
    <dsp:sp modelId="{F0126D9D-7A07-4D5A-9655-E954029060CA}">
      <dsp:nvSpPr>
        <dsp:cNvPr id="0" name=""/>
        <dsp:cNvSpPr/>
      </dsp:nvSpPr>
      <dsp:spPr>
        <a:xfrm>
          <a:off x="3131358" y="1601603"/>
          <a:ext cx="1722423" cy="1692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57150" lvl="1" indent="-57150" algn="l" defTabSz="222250">
            <a:lnSpc>
              <a:spcPct val="90000"/>
            </a:lnSpc>
            <a:spcBef>
              <a:spcPct val="0"/>
            </a:spcBef>
            <a:spcAft>
              <a:spcPct val="15000"/>
            </a:spcAft>
            <a:buChar char="••"/>
          </a:pPr>
          <a:endParaRPr lang="fi-FI" sz="500" kern="1200" dirty="0"/>
        </a:p>
        <a:p>
          <a:pPr marL="114300" lvl="1" indent="-114300" algn="l" defTabSz="622300">
            <a:lnSpc>
              <a:spcPct val="90000"/>
            </a:lnSpc>
            <a:spcBef>
              <a:spcPct val="0"/>
            </a:spcBef>
            <a:spcAft>
              <a:spcPct val="15000"/>
            </a:spcAft>
            <a:buChar char="••"/>
          </a:pPr>
          <a:r>
            <a:rPr lang="fi-FI" sz="1400" b="1" kern="1200" dirty="0" smtClean="0">
              <a:latin typeface="Cambria" pitchFamily="18" charset="0"/>
            </a:rPr>
            <a:t>Omavalvonta</a:t>
          </a:r>
          <a:endParaRPr lang="fi-FI" sz="1400" b="1" kern="1200" dirty="0">
            <a:latin typeface="Cambria" pitchFamily="18" charset="0"/>
          </a:endParaRPr>
        </a:p>
        <a:p>
          <a:pPr marL="114300" lvl="1" indent="-114300" algn="l" defTabSz="622300">
            <a:lnSpc>
              <a:spcPct val="90000"/>
            </a:lnSpc>
            <a:spcBef>
              <a:spcPct val="0"/>
            </a:spcBef>
            <a:spcAft>
              <a:spcPct val="15000"/>
            </a:spcAft>
            <a:buChar char="••"/>
          </a:pPr>
          <a:r>
            <a:rPr lang="fi-FI" sz="1400" b="1" kern="1200" dirty="0" smtClean="0">
              <a:latin typeface="Cambria" pitchFamily="18" charset="0"/>
            </a:rPr>
            <a:t>Asiakaspalaute ja palvelujen kehittäminen sen perusteella  </a:t>
          </a:r>
          <a:endParaRPr lang="fi-FI" sz="1400" b="1" kern="1200" dirty="0">
            <a:latin typeface="Cambria" pitchFamily="18" charset="0"/>
          </a:endParaRPr>
        </a:p>
      </dsp:txBody>
      <dsp:txXfrm>
        <a:off x="3180915" y="1651160"/>
        <a:ext cx="1623309" cy="1592886"/>
      </dsp:txXfrm>
    </dsp:sp>
    <dsp:sp modelId="{1AA55ACC-CAEC-4844-9BE6-79BD44ADD5B1}">
      <dsp:nvSpPr>
        <dsp:cNvPr id="0" name=""/>
        <dsp:cNvSpPr/>
      </dsp:nvSpPr>
      <dsp:spPr>
        <a:xfrm>
          <a:off x="4762396" y="1135853"/>
          <a:ext cx="553438" cy="4289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fi-FI" sz="400" kern="1200"/>
        </a:p>
      </dsp:txBody>
      <dsp:txXfrm>
        <a:off x="4762396" y="1221634"/>
        <a:ext cx="424767" cy="257342"/>
      </dsp:txXfrm>
    </dsp:sp>
    <dsp:sp modelId="{FD5A5893-C580-42DA-B265-B381B4DD59C2}">
      <dsp:nvSpPr>
        <dsp:cNvPr id="0" name=""/>
        <dsp:cNvSpPr/>
      </dsp:nvSpPr>
      <dsp:spPr>
        <a:xfrm>
          <a:off x="5545563" y="1099008"/>
          <a:ext cx="1722423" cy="7538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fi-FI" sz="2000" b="1" kern="1200" dirty="0" smtClean="0">
              <a:solidFill>
                <a:srgbClr val="002060"/>
              </a:solidFill>
              <a:latin typeface="Cambria" pitchFamily="18" charset="0"/>
            </a:rPr>
            <a:t>Tulokset</a:t>
          </a:r>
          <a:endParaRPr lang="fi-FI" sz="2000" b="1" kern="1200" dirty="0">
            <a:solidFill>
              <a:srgbClr val="002060"/>
            </a:solidFill>
            <a:latin typeface="Cambria" pitchFamily="18" charset="0"/>
          </a:endParaRPr>
        </a:p>
      </dsp:txBody>
      <dsp:txXfrm>
        <a:off x="5545563" y="1099008"/>
        <a:ext cx="1722423" cy="502595"/>
      </dsp:txXfrm>
    </dsp:sp>
    <dsp:sp modelId="{810023D0-DD29-4B04-ADF4-BD166028CEC2}">
      <dsp:nvSpPr>
        <dsp:cNvPr id="0" name=""/>
        <dsp:cNvSpPr/>
      </dsp:nvSpPr>
      <dsp:spPr>
        <a:xfrm>
          <a:off x="5898005" y="1601603"/>
          <a:ext cx="1722423" cy="1692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fi-FI" sz="1600" b="1" kern="1200" dirty="0" smtClean="0">
              <a:latin typeface="Cambria" pitchFamily="18" charset="0"/>
            </a:rPr>
            <a:t>Laadukkaat palvelut  </a:t>
          </a:r>
          <a:endParaRPr lang="fi-FI" sz="1600" b="1" kern="1200" dirty="0">
            <a:latin typeface="Cambria" pitchFamily="18" charset="0"/>
          </a:endParaRPr>
        </a:p>
      </dsp:txBody>
      <dsp:txXfrm>
        <a:off x="5947562" y="1651160"/>
        <a:ext cx="1623309" cy="159288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i-FI"/>
          </a:p>
        </p:txBody>
      </p:sp>
      <p:sp>
        <p:nvSpPr>
          <p:cNvPr id="11267"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i-FI"/>
          </a:p>
        </p:txBody>
      </p:sp>
      <p:sp>
        <p:nvSpPr>
          <p:cNvPr id="11268"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i-FI"/>
          </a:p>
        </p:txBody>
      </p:sp>
      <p:sp>
        <p:nvSpPr>
          <p:cNvPr id="1126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151EA3-07F5-4501-8AE8-DE3CBAFBD7FA}" type="slidenum">
              <a:rPr lang="fi-FI"/>
              <a:pPr>
                <a:defRPr/>
              </a:pPr>
              <a:t>‹#›</a:t>
            </a:fld>
            <a:endParaRPr lang="fi-FI"/>
          </a:p>
        </p:txBody>
      </p:sp>
    </p:spTree>
    <p:extLst>
      <p:ext uri="{BB962C8B-B14F-4D97-AF65-F5344CB8AC3E}">
        <p14:creationId xmlns:p14="http://schemas.microsoft.com/office/powerpoint/2010/main" val="421441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i-FI"/>
          </a:p>
        </p:txBody>
      </p:sp>
      <p:sp>
        <p:nvSpPr>
          <p:cNvPr id="3075"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i-FI"/>
          </a:p>
        </p:txBody>
      </p:sp>
      <p:sp>
        <p:nvSpPr>
          <p:cNvPr id="37892" name="Rectangle 4"/>
          <p:cNvSpPr>
            <a:spLocks noRot="1" noChangeArrowheads="1" noTextEdit="1"/>
          </p:cNvSpPr>
          <p:nvPr>
            <p:ph type="sldImg" idx="2"/>
          </p:nvPr>
        </p:nvSpPr>
        <p:spPr bwMode="auto">
          <a:xfrm>
            <a:off x="900113" y="739775"/>
            <a:ext cx="4935537"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3078"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i-FI"/>
          </a:p>
        </p:txBody>
      </p:sp>
      <p:sp>
        <p:nvSpPr>
          <p:cNvPr id="307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8F7DEAF-CD80-431F-9D48-3A3A50076282}" type="slidenum">
              <a:rPr lang="fi-FI"/>
              <a:pPr>
                <a:defRPr/>
              </a:pPr>
              <a:t>‹#›</a:t>
            </a:fld>
            <a:endParaRPr lang="fi-FI"/>
          </a:p>
        </p:txBody>
      </p:sp>
    </p:spTree>
    <p:extLst>
      <p:ext uri="{BB962C8B-B14F-4D97-AF65-F5344CB8AC3E}">
        <p14:creationId xmlns:p14="http://schemas.microsoft.com/office/powerpoint/2010/main" val="2695788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ian kuvan paikkamerkki 1"/>
          <p:cNvSpPr>
            <a:spLocks noGrp="1" noRot="1" noChangeAspect="1" noTextEdit="1"/>
          </p:cNvSpPr>
          <p:nvPr>
            <p:ph type="sldImg"/>
          </p:nvPr>
        </p:nvSpPr>
        <p:spPr>
          <a:ln/>
        </p:spPr>
      </p:sp>
      <p:sp>
        <p:nvSpPr>
          <p:cNvPr id="38915"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altLang="fi-FI" smtClean="0"/>
          </a:p>
        </p:txBody>
      </p:sp>
      <p:sp>
        <p:nvSpPr>
          <p:cNvPr id="38916"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DAF045-02A2-4B7D-86EC-7475DFEB6AC7}" type="slidenum">
              <a:rPr lang="fi-FI" altLang="fi-FI" smtClean="0"/>
              <a:pPr eaLnBrk="1" hangingPunct="1"/>
              <a:t>16</a:t>
            </a:fld>
            <a:endParaRPr lang="fi-FI" altLang="fi-FI"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ian kuvan paikkamerkki 1"/>
          <p:cNvSpPr>
            <a:spLocks noGrp="1" noRot="1" noChangeAspect="1" noTextEdit="1"/>
          </p:cNvSpPr>
          <p:nvPr>
            <p:ph type="sldImg"/>
          </p:nvPr>
        </p:nvSpPr>
        <p:spPr>
          <a:ln/>
        </p:spPr>
      </p:sp>
      <p:sp>
        <p:nvSpPr>
          <p:cNvPr id="3" name="Huomautusten paikkamerkki 2"/>
          <p:cNvSpPr>
            <a:spLocks noGrp="1"/>
          </p:cNvSpPr>
          <p:nvPr>
            <p:ph type="body" idx="1"/>
          </p:nvPr>
        </p:nvSpPr>
        <p:spPr/>
        <p:txBody>
          <a:bodyPr>
            <a:normAutofit/>
          </a:bodyPr>
          <a:lstStyle/>
          <a:p>
            <a:pPr eaLnBrk="1" hangingPunct="1">
              <a:defRPr/>
            </a:pPr>
            <a:endParaRPr lang="fi-FI" sz="1000" b="1" dirty="0">
              <a:solidFill>
                <a:schemeClr val="tx1">
                  <a:lumMod val="50000"/>
                </a:schemeClr>
              </a:solidFill>
            </a:endParaRPr>
          </a:p>
        </p:txBody>
      </p:sp>
      <p:sp>
        <p:nvSpPr>
          <p:cNvPr id="39940"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E0A646-454E-486B-9AD8-9D1CEC0E0D9F}" type="slidenum">
              <a:rPr lang="fi-FI" altLang="fi-FI" smtClean="0"/>
              <a:pPr eaLnBrk="1" hangingPunct="1"/>
              <a:t>28</a:t>
            </a:fld>
            <a:endParaRPr lang="fi-FI" altLang="fi-FI"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ian kuvan paikkamerkki 1"/>
          <p:cNvSpPr>
            <a:spLocks noGrp="1" noRot="1" noChangeAspect="1" noTextEdit="1"/>
          </p:cNvSpPr>
          <p:nvPr>
            <p:ph type="sldImg"/>
          </p:nvPr>
        </p:nvSpPr>
        <p:spPr>
          <a:ln/>
        </p:spPr>
      </p:sp>
      <p:sp>
        <p:nvSpPr>
          <p:cNvPr id="40963"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altLang="fi-FI" smtClean="0"/>
          </a:p>
        </p:txBody>
      </p:sp>
      <p:sp>
        <p:nvSpPr>
          <p:cNvPr id="40964"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CD75D9-23E3-455F-BD08-56B7548C1D46}" type="slidenum">
              <a:rPr lang="fi-FI" altLang="fi-FI" smtClean="0"/>
              <a:pPr eaLnBrk="1" hangingPunct="1"/>
              <a:t>35</a:t>
            </a:fld>
            <a:endParaRPr lang="fi-FI" altLang="fi-FI"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E6FA5C5D-1CB2-4F3F-999E-004DDAE8D940}" type="datetime1">
              <a:rPr lang="fi-FI"/>
              <a:pPr>
                <a:defRPr/>
              </a:pPr>
              <a:t>18.8.2014</a:t>
            </a:fld>
            <a:endParaRPr 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6" name="Rectangle 6"/>
          <p:cNvSpPr>
            <a:spLocks noGrp="1" noChangeArrowheads="1"/>
          </p:cNvSpPr>
          <p:nvPr>
            <p:ph type="sldNum" sz="quarter" idx="12"/>
          </p:nvPr>
        </p:nvSpPr>
        <p:spPr>
          <a:ln/>
        </p:spPr>
        <p:txBody>
          <a:bodyPr/>
          <a:lstStyle>
            <a:lvl1pPr>
              <a:defRPr/>
            </a:lvl1pPr>
          </a:lstStyle>
          <a:p>
            <a:pPr>
              <a:defRPr/>
            </a:pPr>
            <a:fld id="{098F0E2F-869B-4FDB-B65C-0049CF1F0C18}" type="slidenum">
              <a:rPr lang="fi-FI"/>
              <a:pPr>
                <a:defRPr/>
              </a:pPr>
              <a:t>‹#›</a:t>
            </a:fld>
            <a:endParaRPr lang="fi-FI"/>
          </a:p>
        </p:txBody>
      </p:sp>
    </p:spTree>
    <p:extLst>
      <p:ext uri="{BB962C8B-B14F-4D97-AF65-F5344CB8AC3E}">
        <p14:creationId xmlns:p14="http://schemas.microsoft.com/office/powerpoint/2010/main" val="210579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C737E757-4D60-462D-8126-C9CA778B3AEC}" type="datetime1">
              <a:rPr lang="fi-FI"/>
              <a:pPr>
                <a:defRPr/>
              </a:pPr>
              <a:t>18.8.2014</a:t>
            </a:fld>
            <a:endParaRPr 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6" name="Rectangle 6"/>
          <p:cNvSpPr>
            <a:spLocks noGrp="1" noChangeArrowheads="1"/>
          </p:cNvSpPr>
          <p:nvPr>
            <p:ph type="sldNum" sz="quarter" idx="12"/>
          </p:nvPr>
        </p:nvSpPr>
        <p:spPr>
          <a:ln/>
        </p:spPr>
        <p:txBody>
          <a:bodyPr/>
          <a:lstStyle>
            <a:lvl1pPr>
              <a:defRPr/>
            </a:lvl1pPr>
          </a:lstStyle>
          <a:p>
            <a:pPr>
              <a:defRPr/>
            </a:pPr>
            <a:fld id="{25DB24D7-5C38-44A4-AE69-B8917F39E62E}" type="slidenum">
              <a:rPr lang="fi-FI"/>
              <a:pPr>
                <a:defRPr/>
              </a:pPr>
              <a:t>‹#›</a:t>
            </a:fld>
            <a:endParaRPr lang="fi-FI"/>
          </a:p>
        </p:txBody>
      </p:sp>
    </p:spTree>
    <p:extLst>
      <p:ext uri="{BB962C8B-B14F-4D97-AF65-F5344CB8AC3E}">
        <p14:creationId xmlns:p14="http://schemas.microsoft.com/office/powerpoint/2010/main" val="341038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23AF89C7-B996-494A-8378-1F6833102D11}" type="datetime1">
              <a:rPr lang="fi-FI"/>
              <a:pPr>
                <a:defRPr/>
              </a:pPr>
              <a:t>18.8.2014</a:t>
            </a:fld>
            <a:endParaRPr 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6" name="Rectangle 6"/>
          <p:cNvSpPr>
            <a:spLocks noGrp="1" noChangeArrowheads="1"/>
          </p:cNvSpPr>
          <p:nvPr>
            <p:ph type="sldNum" sz="quarter" idx="12"/>
          </p:nvPr>
        </p:nvSpPr>
        <p:spPr>
          <a:ln/>
        </p:spPr>
        <p:txBody>
          <a:bodyPr/>
          <a:lstStyle>
            <a:lvl1pPr>
              <a:defRPr/>
            </a:lvl1pPr>
          </a:lstStyle>
          <a:p>
            <a:pPr>
              <a:defRPr/>
            </a:pPr>
            <a:fld id="{E913900C-3EDC-4388-8A9D-E0F83015A0B9}" type="slidenum">
              <a:rPr lang="fi-FI"/>
              <a:pPr>
                <a:defRPr/>
              </a:pPr>
              <a:t>‹#›</a:t>
            </a:fld>
            <a:endParaRPr lang="fi-FI"/>
          </a:p>
        </p:txBody>
      </p:sp>
    </p:spTree>
    <p:extLst>
      <p:ext uri="{BB962C8B-B14F-4D97-AF65-F5344CB8AC3E}">
        <p14:creationId xmlns:p14="http://schemas.microsoft.com/office/powerpoint/2010/main" val="191997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151FDF7F-028B-41C5-8908-9546B20FCCBD}" type="datetime1">
              <a:rPr lang="fi-FI"/>
              <a:pPr>
                <a:defRPr/>
              </a:pPr>
              <a:t>18.8.2014</a:t>
            </a:fld>
            <a:endParaRPr 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6" name="Rectangle 6"/>
          <p:cNvSpPr>
            <a:spLocks noGrp="1" noChangeArrowheads="1"/>
          </p:cNvSpPr>
          <p:nvPr>
            <p:ph type="sldNum" sz="quarter" idx="12"/>
          </p:nvPr>
        </p:nvSpPr>
        <p:spPr>
          <a:ln/>
        </p:spPr>
        <p:txBody>
          <a:bodyPr/>
          <a:lstStyle>
            <a:lvl1pPr>
              <a:defRPr/>
            </a:lvl1pPr>
          </a:lstStyle>
          <a:p>
            <a:pPr>
              <a:defRPr/>
            </a:pPr>
            <a:fld id="{E3CC9AD2-39C8-45EA-89B1-90EB3672D6B1}" type="slidenum">
              <a:rPr lang="fi-FI"/>
              <a:pPr>
                <a:defRPr/>
              </a:pPr>
              <a:t>‹#›</a:t>
            </a:fld>
            <a:endParaRPr lang="fi-FI"/>
          </a:p>
        </p:txBody>
      </p:sp>
    </p:spTree>
    <p:extLst>
      <p:ext uri="{BB962C8B-B14F-4D97-AF65-F5344CB8AC3E}">
        <p14:creationId xmlns:p14="http://schemas.microsoft.com/office/powerpoint/2010/main" val="2528208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fld id="{0D329AFB-7EA8-4ED7-9C0C-E327C950EF26}" type="datetime1">
              <a:rPr lang="fi-FI"/>
              <a:pPr>
                <a:defRPr/>
              </a:pPr>
              <a:t>18.8.2014</a:t>
            </a:fld>
            <a:endParaRPr 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6" name="Rectangle 6"/>
          <p:cNvSpPr>
            <a:spLocks noGrp="1" noChangeArrowheads="1"/>
          </p:cNvSpPr>
          <p:nvPr>
            <p:ph type="sldNum" sz="quarter" idx="12"/>
          </p:nvPr>
        </p:nvSpPr>
        <p:spPr>
          <a:ln/>
        </p:spPr>
        <p:txBody>
          <a:bodyPr/>
          <a:lstStyle>
            <a:lvl1pPr>
              <a:defRPr/>
            </a:lvl1pPr>
          </a:lstStyle>
          <a:p>
            <a:pPr>
              <a:defRPr/>
            </a:pPr>
            <a:fld id="{C8884D34-D50E-45A4-85FD-1D288FEC8440}" type="slidenum">
              <a:rPr lang="fi-FI"/>
              <a:pPr>
                <a:defRPr/>
              </a:pPr>
              <a:t>‹#›</a:t>
            </a:fld>
            <a:endParaRPr lang="fi-FI"/>
          </a:p>
        </p:txBody>
      </p:sp>
    </p:spTree>
    <p:extLst>
      <p:ext uri="{BB962C8B-B14F-4D97-AF65-F5344CB8AC3E}">
        <p14:creationId xmlns:p14="http://schemas.microsoft.com/office/powerpoint/2010/main" val="51618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B15EA009-F0C5-4F97-84A1-3A78C5B206C9}" type="datetime1">
              <a:rPr lang="fi-FI"/>
              <a:pPr>
                <a:defRPr/>
              </a:pPr>
              <a:t>18.8.2014</a:t>
            </a:fld>
            <a:endParaRPr lang="fi-FI"/>
          </a:p>
        </p:txBody>
      </p:sp>
      <p:sp>
        <p:nvSpPr>
          <p:cNvPr id="6"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7" name="Rectangle 6"/>
          <p:cNvSpPr>
            <a:spLocks noGrp="1" noChangeArrowheads="1"/>
          </p:cNvSpPr>
          <p:nvPr>
            <p:ph type="sldNum" sz="quarter" idx="12"/>
          </p:nvPr>
        </p:nvSpPr>
        <p:spPr>
          <a:ln/>
        </p:spPr>
        <p:txBody>
          <a:bodyPr/>
          <a:lstStyle>
            <a:lvl1pPr>
              <a:defRPr/>
            </a:lvl1pPr>
          </a:lstStyle>
          <a:p>
            <a:pPr>
              <a:defRPr/>
            </a:pPr>
            <a:fld id="{0E3687DC-39AF-4099-B7AA-896B646F19DC}" type="slidenum">
              <a:rPr lang="fi-FI"/>
              <a:pPr>
                <a:defRPr/>
              </a:pPr>
              <a:t>‹#›</a:t>
            </a:fld>
            <a:endParaRPr lang="fi-FI"/>
          </a:p>
        </p:txBody>
      </p:sp>
    </p:spTree>
    <p:extLst>
      <p:ext uri="{BB962C8B-B14F-4D97-AF65-F5344CB8AC3E}">
        <p14:creationId xmlns:p14="http://schemas.microsoft.com/office/powerpoint/2010/main" val="311258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95533E88-328E-4FF2-B630-8FB88583D0ED}" type="datetime1">
              <a:rPr lang="fi-FI"/>
              <a:pPr>
                <a:defRPr/>
              </a:pPr>
              <a:t>18.8.2014</a:t>
            </a:fld>
            <a:endParaRPr lang="fi-FI"/>
          </a:p>
        </p:txBody>
      </p:sp>
      <p:sp>
        <p:nvSpPr>
          <p:cNvPr id="8"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9" name="Rectangle 6"/>
          <p:cNvSpPr>
            <a:spLocks noGrp="1" noChangeArrowheads="1"/>
          </p:cNvSpPr>
          <p:nvPr>
            <p:ph type="sldNum" sz="quarter" idx="12"/>
          </p:nvPr>
        </p:nvSpPr>
        <p:spPr>
          <a:ln/>
        </p:spPr>
        <p:txBody>
          <a:bodyPr/>
          <a:lstStyle>
            <a:lvl1pPr>
              <a:defRPr/>
            </a:lvl1pPr>
          </a:lstStyle>
          <a:p>
            <a:pPr>
              <a:defRPr/>
            </a:pPr>
            <a:fld id="{18200635-F8A2-49D8-8CC2-DE07A0CE53E0}" type="slidenum">
              <a:rPr lang="fi-FI"/>
              <a:pPr>
                <a:defRPr/>
              </a:pPr>
              <a:t>‹#›</a:t>
            </a:fld>
            <a:endParaRPr lang="fi-FI"/>
          </a:p>
        </p:txBody>
      </p:sp>
    </p:spTree>
    <p:extLst>
      <p:ext uri="{BB962C8B-B14F-4D97-AF65-F5344CB8AC3E}">
        <p14:creationId xmlns:p14="http://schemas.microsoft.com/office/powerpoint/2010/main" val="13807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894B661E-5F58-4D3B-993E-77BAF81ABE8F}" type="datetime1">
              <a:rPr lang="fi-FI"/>
              <a:pPr>
                <a:defRPr/>
              </a:pPr>
              <a:t>18.8.2014</a:t>
            </a:fld>
            <a:endParaRPr lang="fi-FI"/>
          </a:p>
        </p:txBody>
      </p:sp>
      <p:sp>
        <p:nvSpPr>
          <p:cNvPr id="4"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5" name="Rectangle 6"/>
          <p:cNvSpPr>
            <a:spLocks noGrp="1" noChangeArrowheads="1"/>
          </p:cNvSpPr>
          <p:nvPr>
            <p:ph type="sldNum" sz="quarter" idx="12"/>
          </p:nvPr>
        </p:nvSpPr>
        <p:spPr>
          <a:ln/>
        </p:spPr>
        <p:txBody>
          <a:bodyPr/>
          <a:lstStyle>
            <a:lvl1pPr>
              <a:defRPr/>
            </a:lvl1pPr>
          </a:lstStyle>
          <a:p>
            <a:pPr>
              <a:defRPr/>
            </a:pPr>
            <a:fld id="{23010213-3074-479A-BC0B-05797D45C5C2}" type="slidenum">
              <a:rPr lang="fi-FI"/>
              <a:pPr>
                <a:defRPr/>
              </a:pPr>
              <a:t>‹#›</a:t>
            </a:fld>
            <a:endParaRPr lang="fi-FI"/>
          </a:p>
        </p:txBody>
      </p:sp>
    </p:spTree>
    <p:extLst>
      <p:ext uri="{BB962C8B-B14F-4D97-AF65-F5344CB8AC3E}">
        <p14:creationId xmlns:p14="http://schemas.microsoft.com/office/powerpoint/2010/main" val="334671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CF818A4-3EF8-4490-8BEC-955A8C7BA08C}" type="datetime1">
              <a:rPr lang="fi-FI"/>
              <a:pPr>
                <a:defRPr/>
              </a:pPr>
              <a:t>18.8.2014</a:t>
            </a:fld>
            <a:endParaRPr lang="fi-FI"/>
          </a:p>
        </p:txBody>
      </p:sp>
      <p:sp>
        <p:nvSpPr>
          <p:cNvPr id="3"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4" name="Rectangle 6"/>
          <p:cNvSpPr>
            <a:spLocks noGrp="1" noChangeArrowheads="1"/>
          </p:cNvSpPr>
          <p:nvPr>
            <p:ph type="sldNum" sz="quarter" idx="12"/>
          </p:nvPr>
        </p:nvSpPr>
        <p:spPr>
          <a:ln/>
        </p:spPr>
        <p:txBody>
          <a:bodyPr/>
          <a:lstStyle>
            <a:lvl1pPr>
              <a:defRPr/>
            </a:lvl1pPr>
          </a:lstStyle>
          <a:p>
            <a:pPr>
              <a:defRPr/>
            </a:pPr>
            <a:fld id="{ED9FC0C2-21A6-460D-BF1E-2B60C2D59DA9}" type="slidenum">
              <a:rPr lang="fi-FI"/>
              <a:pPr>
                <a:defRPr/>
              </a:pPr>
              <a:t>‹#›</a:t>
            </a:fld>
            <a:endParaRPr lang="fi-FI"/>
          </a:p>
        </p:txBody>
      </p:sp>
    </p:spTree>
    <p:extLst>
      <p:ext uri="{BB962C8B-B14F-4D97-AF65-F5344CB8AC3E}">
        <p14:creationId xmlns:p14="http://schemas.microsoft.com/office/powerpoint/2010/main" val="377901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fld id="{F4A0CD64-F8E3-4357-AD4A-9E016135D6B8}" type="datetime1">
              <a:rPr lang="fi-FI"/>
              <a:pPr>
                <a:defRPr/>
              </a:pPr>
              <a:t>18.8.2014</a:t>
            </a:fld>
            <a:endParaRPr lang="fi-FI"/>
          </a:p>
        </p:txBody>
      </p:sp>
      <p:sp>
        <p:nvSpPr>
          <p:cNvPr id="6"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7" name="Rectangle 6"/>
          <p:cNvSpPr>
            <a:spLocks noGrp="1" noChangeArrowheads="1"/>
          </p:cNvSpPr>
          <p:nvPr>
            <p:ph type="sldNum" sz="quarter" idx="12"/>
          </p:nvPr>
        </p:nvSpPr>
        <p:spPr>
          <a:ln/>
        </p:spPr>
        <p:txBody>
          <a:bodyPr/>
          <a:lstStyle>
            <a:lvl1pPr>
              <a:defRPr/>
            </a:lvl1pPr>
          </a:lstStyle>
          <a:p>
            <a:pPr>
              <a:defRPr/>
            </a:pPr>
            <a:fld id="{B97B4F69-236B-404A-B505-3D0F62D9F968}" type="slidenum">
              <a:rPr lang="fi-FI"/>
              <a:pPr>
                <a:defRPr/>
              </a:pPr>
              <a:t>‹#›</a:t>
            </a:fld>
            <a:endParaRPr lang="fi-FI"/>
          </a:p>
        </p:txBody>
      </p:sp>
    </p:spTree>
    <p:extLst>
      <p:ext uri="{BB962C8B-B14F-4D97-AF65-F5344CB8AC3E}">
        <p14:creationId xmlns:p14="http://schemas.microsoft.com/office/powerpoint/2010/main" val="204292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fld id="{65C3BDCE-A90F-4D3E-8AF5-3ECD4F852B95}" type="datetime1">
              <a:rPr lang="fi-FI"/>
              <a:pPr>
                <a:defRPr/>
              </a:pPr>
              <a:t>18.8.2014</a:t>
            </a:fld>
            <a:endParaRPr lang="fi-FI"/>
          </a:p>
        </p:txBody>
      </p:sp>
      <p:sp>
        <p:nvSpPr>
          <p:cNvPr id="6" name="Rectangle 5"/>
          <p:cNvSpPr>
            <a:spLocks noGrp="1" noChangeArrowheads="1"/>
          </p:cNvSpPr>
          <p:nvPr>
            <p:ph type="ftr" sz="quarter" idx="11"/>
          </p:nvPr>
        </p:nvSpPr>
        <p:spPr>
          <a:ln/>
        </p:spPr>
        <p:txBody>
          <a:bodyPr/>
          <a:lstStyle>
            <a:lvl1pPr>
              <a:defRPr/>
            </a:lvl1pPr>
          </a:lstStyle>
          <a:p>
            <a:pPr>
              <a:defRPr/>
            </a:pPr>
            <a:r>
              <a:rPr lang="fi-FI"/>
              <a:t>OTT Anja Karvonen-Kälkäjä  Pro Lex Oy</a:t>
            </a:r>
          </a:p>
        </p:txBody>
      </p:sp>
      <p:sp>
        <p:nvSpPr>
          <p:cNvPr id="7" name="Rectangle 6"/>
          <p:cNvSpPr>
            <a:spLocks noGrp="1" noChangeArrowheads="1"/>
          </p:cNvSpPr>
          <p:nvPr>
            <p:ph type="sldNum" sz="quarter" idx="12"/>
          </p:nvPr>
        </p:nvSpPr>
        <p:spPr>
          <a:ln/>
        </p:spPr>
        <p:txBody>
          <a:bodyPr/>
          <a:lstStyle>
            <a:lvl1pPr>
              <a:defRPr/>
            </a:lvl1pPr>
          </a:lstStyle>
          <a:p>
            <a:pPr>
              <a:defRPr/>
            </a:pPr>
            <a:fld id="{F03FCFA7-982E-4965-8F54-15E9F8B9C358}" type="slidenum">
              <a:rPr lang="fi-FI"/>
              <a:pPr>
                <a:defRPr/>
              </a:pPr>
              <a:t>‹#›</a:t>
            </a:fld>
            <a:endParaRPr lang="fi-FI"/>
          </a:p>
        </p:txBody>
      </p:sp>
    </p:spTree>
    <p:extLst>
      <p:ext uri="{BB962C8B-B14F-4D97-AF65-F5344CB8AC3E}">
        <p14:creationId xmlns:p14="http://schemas.microsoft.com/office/powerpoint/2010/main" val="387103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smtClean="0"/>
              <a:t>Muokkaa perustyyl. napsautt.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B0347442-0B72-43F9-86FB-AFED61D186C4}" type="datetime1">
              <a:rPr lang="fi-FI"/>
              <a:pPr>
                <a:defRPr/>
              </a:pPr>
              <a:t>18.8.2014</a:t>
            </a:fld>
            <a:endParaRPr lang="fi-FI"/>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fi-FI"/>
              <a:t>OTT Anja Karvonen-Kälkäjä  Pro Lex Oy</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201A85C-C5BA-45A3-AAF8-19BEF5D33BB3}"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36A523-2E38-4B0A-9387-1DEAF04BD615}" type="datetime1">
              <a:rPr lang="fi-FI" altLang="fi-FI" smtClean="0"/>
              <a:pPr eaLnBrk="1" hangingPunct="1"/>
              <a:t>18.8.2014</a:t>
            </a:fld>
            <a:endParaRPr lang="fi-FI" altLang="fi-FI" smtClean="0"/>
          </a:p>
        </p:txBody>
      </p:sp>
      <p:sp>
        <p:nvSpPr>
          <p:cNvPr id="2051"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205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3ACAD1B-F544-4C91-BF5C-3C562E8703E3}" type="slidenum">
              <a:rPr lang="fi-FI" altLang="fi-FI" smtClean="0"/>
              <a:pPr eaLnBrk="1" hangingPunct="1"/>
              <a:t>1</a:t>
            </a:fld>
            <a:endParaRPr lang="fi-FI" altLang="fi-FI" smtClean="0"/>
          </a:p>
        </p:txBody>
      </p:sp>
      <p:pic>
        <p:nvPicPr>
          <p:cNvPr id="2" name="Kuva 0" descr="ProLex_A4.pdf"/>
          <p:cNvPicPr>
            <a:picLocks noChangeAspect="1" noChangeArrowheads="1"/>
          </p:cNvPicPr>
          <p:nvPr/>
        </p:nvPicPr>
        <p:blipFill>
          <a:blip r:embed="rId2"/>
          <a:srcRect/>
          <a:stretch>
            <a:fillRect/>
          </a:stretch>
        </p:blipFill>
        <p:spPr bwMode="auto">
          <a:xfrm>
            <a:off x="4356100" y="80963"/>
            <a:ext cx="4781550" cy="676910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2054" name="Päivämäärän paikkamerkki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E3B570-9E19-4DE9-B60E-6EF25BDEBFD0}" type="datetime1">
              <a:rPr lang="fi-FI" altLang="fi-FI" sz="1400"/>
              <a:pPr eaLnBrk="1" hangingPunct="1"/>
              <a:t>18.8.2014</a:t>
            </a:fld>
            <a:endParaRPr lang="fi-FI" altLang="fi-FI" sz="1400"/>
          </a:p>
        </p:txBody>
      </p:sp>
      <p:sp>
        <p:nvSpPr>
          <p:cNvPr id="2055" name="Alatunnisteen paikkamerkki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i-FI" altLang="fi-FI" sz="1400"/>
              <a:t>OTT Anja Karvonen-Kälkäjä  Pro Lex Oy</a:t>
            </a:r>
          </a:p>
        </p:txBody>
      </p:sp>
      <p:sp>
        <p:nvSpPr>
          <p:cNvPr id="2056" name="Dian numeron paikkamerkki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DFCB932-8737-4218-BD9E-4914499B91A7}" type="slidenum">
              <a:rPr lang="fi-FI" altLang="fi-FI" sz="1400"/>
              <a:pPr algn="r" eaLnBrk="1" hangingPunct="1"/>
              <a:t>1</a:t>
            </a:fld>
            <a:endParaRPr lang="fi-FI" altLang="fi-FI" sz="1400"/>
          </a:p>
        </p:txBody>
      </p:sp>
      <p:sp>
        <p:nvSpPr>
          <p:cNvPr id="2057" name="Rectangle 2"/>
          <p:cNvSpPr>
            <a:spLocks noGrp="1" noChangeArrowheads="1"/>
          </p:cNvSpPr>
          <p:nvPr>
            <p:ph type="ctrTitle"/>
          </p:nvPr>
        </p:nvSpPr>
        <p:spPr>
          <a:xfrm>
            <a:off x="684213" y="620713"/>
            <a:ext cx="7772400" cy="3313112"/>
          </a:xfrm>
        </p:spPr>
        <p:txBody>
          <a:bodyPr/>
          <a:lstStyle/>
          <a:p>
            <a:pPr eaLnBrk="1" hangingPunct="1"/>
            <a:r>
              <a:rPr lang="fi-FI" altLang="fi-FI" sz="6600" i="1" smtClean="0">
                <a:latin typeface="Cambria" pitchFamily="18" charset="0"/>
              </a:rPr>
              <a:t>Oikeus vanhuspalveluihin</a:t>
            </a:r>
          </a:p>
        </p:txBody>
      </p:sp>
      <p:sp>
        <p:nvSpPr>
          <p:cNvPr id="2058" name="Rectangle 3"/>
          <p:cNvSpPr>
            <a:spLocks noGrp="1" noChangeArrowheads="1"/>
          </p:cNvSpPr>
          <p:nvPr>
            <p:ph type="subTitle" idx="1"/>
          </p:nvPr>
        </p:nvSpPr>
        <p:spPr>
          <a:xfrm>
            <a:off x="1547813" y="7316788"/>
            <a:ext cx="6513512" cy="73025"/>
          </a:xfrm>
        </p:spPr>
        <p:txBody>
          <a:bodyPr/>
          <a:lstStyle/>
          <a:p>
            <a:pPr eaLnBrk="1" hangingPunct="1"/>
            <a:endParaRPr lang="fi-FI" altLang="fi-FI" sz="16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tsikko 1"/>
          <p:cNvSpPr>
            <a:spLocks noGrp="1"/>
          </p:cNvSpPr>
          <p:nvPr>
            <p:ph type="title"/>
          </p:nvPr>
        </p:nvSpPr>
        <p:spPr/>
        <p:txBody>
          <a:bodyPr/>
          <a:lstStyle/>
          <a:p>
            <a:r>
              <a:rPr lang="fi-FI" altLang="fi-FI" sz="3200" smtClean="0">
                <a:latin typeface="Cambria" pitchFamily="18" charset="0"/>
              </a:rPr>
              <a:t>Kiireellinen sairaanhoito</a:t>
            </a:r>
          </a:p>
        </p:txBody>
      </p:sp>
      <p:sp>
        <p:nvSpPr>
          <p:cNvPr id="11267" name="Sisällön paikkamerkki 2"/>
          <p:cNvSpPr>
            <a:spLocks noGrp="1"/>
          </p:cNvSpPr>
          <p:nvPr>
            <p:ph idx="1"/>
          </p:nvPr>
        </p:nvSpPr>
        <p:spPr/>
        <p:txBody>
          <a:bodyPr/>
          <a:lstStyle/>
          <a:p>
            <a:pPr>
              <a:buFont typeface="Wingdings" pitchFamily="2" charset="2"/>
              <a:buChar char="ü"/>
            </a:pPr>
            <a:r>
              <a:rPr lang="fi-FI" altLang="fi-FI" sz="2800" smtClean="0">
                <a:latin typeface="Cambria" pitchFamily="18" charset="0"/>
              </a:rPr>
              <a:t>Erityisesti kiireellisen erikoissairaanhoidon tarpeen voidaan ajatella synnyttävän subjektiivista oikeutta muistuttavan tilan</a:t>
            </a:r>
            <a:r>
              <a:rPr lang="fi-FI" altLang="fi-FI" sz="2800" smtClean="0"/>
              <a:t>. </a:t>
            </a:r>
            <a:endParaRPr lang="fi-FI" altLang="fi-FI" sz="2800" smtClean="0">
              <a:latin typeface="Cambria" pitchFamily="18" charset="0"/>
            </a:endParaRPr>
          </a:p>
          <a:p>
            <a:pPr>
              <a:buFont typeface="Wingdings" pitchFamily="2" charset="2"/>
              <a:buChar char="ü"/>
            </a:pPr>
            <a:r>
              <a:rPr lang="fi-FI" altLang="fi-FI" sz="2800" smtClean="0">
                <a:latin typeface="Cambria" pitchFamily="18" charset="0"/>
              </a:rPr>
              <a:t>Ratkaisut ovat merkittäviä myös siinä mielessä, että niissä on otettu kantaa yksilöllisiin hoitopäätöksiin ja julkisten voimavarojen kohdentamiseen, joiden on ajateltu pääosin kuuluvan terveydenhuollon ammattilaisille ja kunnan poliittisille päättäjille.</a:t>
            </a:r>
          </a:p>
        </p:txBody>
      </p:sp>
      <p:sp>
        <p:nvSpPr>
          <p:cNvPr id="11268"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A72572-D2B9-49A2-8224-D67A464B4C2E}" type="datetime1">
              <a:rPr lang="fi-FI" altLang="fi-FI" smtClean="0"/>
              <a:pPr eaLnBrk="1" hangingPunct="1"/>
              <a:t>18.8.2014</a:t>
            </a:fld>
            <a:endParaRPr lang="fi-FI" altLang="fi-FI" smtClean="0"/>
          </a:p>
        </p:txBody>
      </p:sp>
      <p:sp>
        <p:nvSpPr>
          <p:cNvPr id="11269"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11270"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FD325C-BA41-4EB5-8B96-2FF05C88FB3B}" type="slidenum">
              <a:rPr lang="fi-FI" altLang="fi-FI" smtClean="0"/>
              <a:pPr eaLnBrk="1" hangingPunct="1"/>
              <a:t>10</a:t>
            </a:fld>
            <a:endParaRPr lang="fi-FI" altLang="fi-FI"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tsikko 1"/>
          <p:cNvSpPr>
            <a:spLocks noGrp="1"/>
          </p:cNvSpPr>
          <p:nvPr>
            <p:ph type="title"/>
          </p:nvPr>
        </p:nvSpPr>
        <p:spPr/>
        <p:txBody>
          <a:bodyPr/>
          <a:lstStyle/>
          <a:p>
            <a:r>
              <a:rPr lang="fi-FI" altLang="fi-FI" smtClean="0">
                <a:latin typeface="Cambria" pitchFamily="18" charset="0"/>
              </a:rPr>
              <a:t>Vanhuspalvelulaki 13 § </a:t>
            </a:r>
            <a:endParaRPr lang="fi-FI" altLang="fi-FI" smtClean="0"/>
          </a:p>
        </p:txBody>
      </p:sp>
      <p:sp>
        <p:nvSpPr>
          <p:cNvPr id="12291" name="Sisällön paikkamerkki 2"/>
          <p:cNvSpPr>
            <a:spLocks noGrp="1"/>
          </p:cNvSpPr>
          <p:nvPr>
            <p:ph idx="1"/>
          </p:nvPr>
        </p:nvSpPr>
        <p:spPr>
          <a:xfrm>
            <a:off x="457200" y="1196975"/>
            <a:ext cx="8229600" cy="4929188"/>
          </a:xfrm>
        </p:spPr>
        <p:txBody>
          <a:bodyPr/>
          <a:lstStyle/>
          <a:p>
            <a:pPr>
              <a:buFont typeface="Wingdings" pitchFamily="2" charset="2"/>
              <a:buChar char="ü"/>
            </a:pPr>
            <a:r>
              <a:rPr lang="fi-FI" altLang="fi-FI" sz="2800" smtClean="0">
                <a:latin typeface="Cambria" pitchFamily="18" charset="0"/>
              </a:rPr>
              <a:t>Kunnan on järjestettävä iäkkäälle henkilölle laadukkaita sosiaali- ja terveyspalveluja, jotka ovat hänen tarpeisiinsa nähden oikea-aikaisia ja riittäviä.</a:t>
            </a:r>
          </a:p>
          <a:p>
            <a:pPr>
              <a:buFont typeface="Wingdings" pitchFamily="2" charset="2"/>
              <a:buChar char="ü"/>
            </a:pPr>
            <a:r>
              <a:rPr lang="fi-FI" altLang="fi-FI" sz="2800" smtClean="0">
                <a:latin typeface="Cambria" pitchFamily="18" charset="0"/>
              </a:rPr>
              <a:t>Palvelut on toteutettava niin, että ne tukevat iäkkään henkilön hyvinvointia, terveyttä, toimintakykyä, itsenäistä suoriutumista ja osallisuutta. </a:t>
            </a:r>
          </a:p>
          <a:p>
            <a:pPr>
              <a:buFont typeface="Wingdings" pitchFamily="2" charset="2"/>
              <a:buChar char="ü"/>
            </a:pPr>
            <a:r>
              <a:rPr lang="fi-FI" altLang="fi-FI" sz="2800" smtClean="0">
                <a:latin typeface="Cambria" pitchFamily="18" charset="0"/>
              </a:rPr>
              <a:t>Erityisesti on kiinnitettävä huomiota kuntoutumista edistäviin ja kotiin annettaviin palveluihin.</a:t>
            </a:r>
          </a:p>
        </p:txBody>
      </p:sp>
      <p:sp>
        <p:nvSpPr>
          <p:cNvPr id="12292"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08D813-9478-4498-BC38-BA20953F7DBC}" type="datetime1">
              <a:rPr lang="fi-FI" altLang="fi-FI" smtClean="0"/>
              <a:pPr eaLnBrk="1" hangingPunct="1"/>
              <a:t>18.8.2014</a:t>
            </a:fld>
            <a:endParaRPr lang="fi-FI" altLang="fi-FI" smtClean="0"/>
          </a:p>
        </p:txBody>
      </p:sp>
      <p:sp>
        <p:nvSpPr>
          <p:cNvPr id="12293"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12294"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46BE14-6B47-48DB-998D-2C07A360FBB5}" type="slidenum">
              <a:rPr lang="fi-FI" altLang="fi-FI" smtClean="0"/>
              <a:pPr eaLnBrk="1" hangingPunct="1"/>
              <a:t>11</a:t>
            </a:fld>
            <a:endParaRPr lang="fi-FI" altLang="fi-FI"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tsikko 1"/>
          <p:cNvSpPr>
            <a:spLocks noGrp="1"/>
          </p:cNvSpPr>
          <p:nvPr>
            <p:ph type="title"/>
          </p:nvPr>
        </p:nvSpPr>
        <p:spPr/>
        <p:txBody>
          <a:bodyPr/>
          <a:lstStyle/>
          <a:p>
            <a:r>
              <a:rPr lang="fi-FI" altLang="fi-FI" sz="3200" smtClean="0">
                <a:solidFill>
                  <a:schemeClr val="tx1"/>
                </a:solidFill>
                <a:latin typeface="Cambria" pitchFamily="18" charset="0"/>
              </a:rPr>
              <a:t/>
            </a:r>
            <a:br>
              <a:rPr lang="fi-FI" altLang="fi-FI" sz="3200" smtClean="0">
                <a:solidFill>
                  <a:schemeClr val="tx1"/>
                </a:solidFill>
                <a:latin typeface="Cambria" pitchFamily="18" charset="0"/>
              </a:rPr>
            </a:br>
            <a:r>
              <a:rPr lang="fi-FI" altLang="fi-FI" sz="3200" smtClean="0">
                <a:solidFill>
                  <a:schemeClr val="tx1"/>
                </a:solidFill>
                <a:latin typeface="Cambria" pitchFamily="18" charset="0"/>
              </a:rPr>
              <a:t>Päätös sosiaalipalvelujen myöntämisestä ja oikeus palveluihin: Vanhuspalvelulaki 18 §</a:t>
            </a:r>
            <a:br>
              <a:rPr lang="fi-FI" altLang="fi-FI" sz="3200" smtClean="0">
                <a:solidFill>
                  <a:schemeClr val="tx1"/>
                </a:solidFill>
                <a:latin typeface="Cambria" pitchFamily="18" charset="0"/>
              </a:rPr>
            </a:br>
            <a:endParaRPr lang="fi-FI" altLang="fi-FI" sz="3200" smtClean="0">
              <a:latin typeface="Cambria" pitchFamily="18" charset="0"/>
            </a:endParaRPr>
          </a:p>
        </p:txBody>
      </p:sp>
      <p:sp>
        <p:nvSpPr>
          <p:cNvPr id="13315" name="Sisällön paikkamerkki 2"/>
          <p:cNvSpPr>
            <a:spLocks noGrp="1"/>
          </p:cNvSpPr>
          <p:nvPr>
            <p:ph idx="1"/>
          </p:nvPr>
        </p:nvSpPr>
        <p:spPr>
          <a:xfrm>
            <a:off x="457200" y="1341438"/>
            <a:ext cx="8229600" cy="4895850"/>
          </a:xfrm>
        </p:spPr>
        <p:txBody>
          <a:bodyPr/>
          <a:lstStyle/>
          <a:p>
            <a:pPr>
              <a:buFont typeface="Wingdings" pitchFamily="2" charset="2"/>
              <a:buChar char="ü"/>
            </a:pPr>
            <a:r>
              <a:rPr lang="fi-FI" altLang="fi-FI" sz="2400" smtClean="0">
                <a:latin typeface="Cambria" pitchFamily="18" charset="0"/>
              </a:rPr>
              <a:t>Kunnan on tehtävä päätös iäkkään henkilön kiireellisesti tarvitsemien sosiaalipalvelujen myöntämisestä kirjallisen tai suullisen hakemuksen johdosta ja järjestettävä myönnetyt palvelut viipymättä siten, ettei iäkkään henkilön oikeus välttämättömään huolenpitoon vaarannu.</a:t>
            </a:r>
          </a:p>
          <a:p>
            <a:pPr>
              <a:buFont typeface="Wingdings" pitchFamily="2" charset="2"/>
              <a:buChar char="ü"/>
            </a:pPr>
            <a:r>
              <a:rPr lang="fi-FI" altLang="fi-FI" sz="2400" smtClean="0">
                <a:latin typeface="Cambria" pitchFamily="18" charset="0"/>
              </a:rPr>
              <a:t>Päätös muiden kuin kiireellisten sosiaalipalvelujen myöntämisestä on tehtävä ilman aiheetonta viivytystä sen jälkeen, kun kirjallinen tai suullinen hakemus on tullut vireille. </a:t>
            </a:r>
          </a:p>
          <a:p>
            <a:pPr>
              <a:buFont typeface="Wingdings" pitchFamily="2" charset="2"/>
              <a:buChar char="ü"/>
            </a:pPr>
            <a:r>
              <a:rPr lang="fi-FI" altLang="fi-FI" sz="2400" smtClean="0">
                <a:latin typeface="Cambria" pitchFamily="18" charset="0"/>
              </a:rPr>
              <a:t>Iäkkäällä henkilöllä on oikeus saada hänelle myönnetyt muut kuin kiireelliset sosiaalipalvelut ilman aiheetonta viivytystä ja viimeistään kolmen kuukauden kuluttua päätöksen teosta.</a:t>
            </a:r>
          </a:p>
          <a:p>
            <a:endParaRPr lang="fi-FI" altLang="fi-FI" sz="2400" smtClean="0">
              <a:latin typeface="Cambria" pitchFamily="18" charset="0"/>
            </a:endParaRPr>
          </a:p>
        </p:txBody>
      </p:sp>
      <p:sp>
        <p:nvSpPr>
          <p:cNvPr id="13316"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B1785B-F41F-4BC2-AFAB-21DAEDCE0198}" type="datetime1">
              <a:rPr lang="fi-FI" altLang="fi-FI" smtClean="0"/>
              <a:pPr eaLnBrk="1" hangingPunct="1"/>
              <a:t>18.8.2014</a:t>
            </a:fld>
            <a:endParaRPr lang="fi-FI" altLang="fi-FI" smtClean="0"/>
          </a:p>
        </p:txBody>
      </p:sp>
      <p:sp>
        <p:nvSpPr>
          <p:cNvPr id="13317"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13318"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4239DD8-58FE-4A61-9D92-A45351E0020C}" type="slidenum">
              <a:rPr lang="fi-FI" altLang="fi-FI" smtClean="0"/>
              <a:pPr eaLnBrk="1" hangingPunct="1"/>
              <a:t>12</a:t>
            </a:fld>
            <a:endParaRPr lang="fi-FI" altLang="fi-FI"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title"/>
          </p:nvPr>
        </p:nvSpPr>
        <p:spPr>
          <a:xfrm>
            <a:off x="457200" y="274638"/>
            <a:ext cx="8229600" cy="1354137"/>
          </a:xfrm>
        </p:spPr>
        <p:txBody>
          <a:bodyPr/>
          <a:lstStyle/>
          <a:p>
            <a:r>
              <a:rPr lang="fi-FI" altLang="fi-FI" sz="3200" smtClean="0">
                <a:latin typeface="Cambria" pitchFamily="18" charset="0"/>
              </a:rPr>
              <a:t/>
            </a:r>
            <a:br>
              <a:rPr lang="fi-FI" altLang="fi-FI" sz="3200" smtClean="0">
                <a:latin typeface="Cambria" pitchFamily="18" charset="0"/>
              </a:rPr>
            </a:br>
            <a:r>
              <a:rPr lang="fi-FI" altLang="fi-FI" sz="2800" smtClean="0">
                <a:latin typeface="Cambria" pitchFamily="18" charset="0"/>
              </a:rPr>
              <a:t>TOIMENPITEET IÄKKÄIDEN LAITOSHOIDON VÄHENTÄMISEKSI OSANA </a:t>
            </a:r>
            <a:br>
              <a:rPr lang="fi-FI" altLang="fi-FI" sz="2800" smtClean="0">
                <a:latin typeface="Cambria" pitchFamily="18" charset="0"/>
              </a:rPr>
            </a:br>
            <a:r>
              <a:rPr lang="fi-FI" altLang="fi-FI" sz="2800" smtClean="0">
                <a:latin typeface="Cambria" pitchFamily="18" charset="0"/>
              </a:rPr>
              <a:t>PALVELURAKENNEMUUTOSTA </a:t>
            </a:r>
            <a:r>
              <a:rPr lang="fi-FI" altLang="fi-FI" smtClean="0"/>
              <a:t/>
            </a:r>
            <a:br>
              <a:rPr lang="fi-FI" altLang="fi-FI" smtClean="0"/>
            </a:br>
            <a:endParaRPr lang="fi-FI" altLang="fi-FI" smtClean="0"/>
          </a:p>
        </p:txBody>
      </p:sp>
      <p:sp>
        <p:nvSpPr>
          <p:cNvPr id="14339" name="Sisällön paikkamerkki 2"/>
          <p:cNvSpPr>
            <a:spLocks noGrp="1"/>
          </p:cNvSpPr>
          <p:nvPr>
            <p:ph idx="1"/>
          </p:nvPr>
        </p:nvSpPr>
        <p:spPr/>
        <p:txBody>
          <a:bodyPr/>
          <a:lstStyle/>
          <a:p>
            <a:pPr>
              <a:buFont typeface="Wingdings" pitchFamily="2" charset="2"/>
              <a:buChar char="ü"/>
            </a:pPr>
            <a:r>
              <a:rPr lang="fi-FI" altLang="fi-FI" sz="2800" smtClean="0">
                <a:latin typeface="Cambria" pitchFamily="18" charset="0"/>
              </a:rPr>
              <a:t>Rakennepoliittisen ohjelman (toimenpide 24) mukaan iäkkäiden palvelujen rakennetta muutetaan niin, että kasvavasta iäkkäiden ja palveluja tarvitsevien määrästä yhä suurempi osa saa avohuollon palveluja, kuten kotihoitoa ja omaishoidon tukea, ja yhä pienempi osa on laitoshoidossa. </a:t>
            </a:r>
          </a:p>
          <a:p>
            <a:pPr>
              <a:buFont typeface="Wingdings" pitchFamily="2" charset="2"/>
              <a:buChar char="ü"/>
            </a:pPr>
            <a:r>
              <a:rPr lang="fi-FI" altLang="fi-FI" sz="2800" smtClean="0">
                <a:latin typeface="Cambria" pitchFamily="18" charset="0"/>
              </a:rPr>
              <a:t>Valmisteilla oleva sote-järjestämislaki luo osaltaan edellytykset rakennemuutoksen etenemiselle.</a:t>
            </a:r>
          </a:p>
          <a:p>
            <a:pPr>
              <a:buFont typeface="Wingdings" pitchFamily="2" charset="2"/>
              <a:buChar char="ü"/>
            </a:pPr>
            <a:endParaRPr lang="fi-FI" altLang="fi-FI" sz="2800" smtClean="0">
              <a:latin typeface="Cambria" pitchFamily="18" charset="0"/>
            </a:endParaRPr>
          </a:p>
        </p:txBody>
      </p:sp>
      <p:sp>
        <p:nvSpPr>
          <p:cNvPr id="14340"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979D61-7E26-4FA6-A024-BF72101CDA0C}" type="datetime1">
              <a:rPr lang="fi-FI" altLang="fi-FI" smtClean="0"/>
              <a:pPr eaLnBrk="1" hangingPunct="1"/>
              <a:t>18.8.2014</a:t>
            </a:fld>
            <a:endParaRPr lang="fi-FI" altLang="fi-FI" smtClean="0"/>
          </a:p>
        </p:txBody>
      </p:sp>
      <p:sp>
        <p:nvSpPr>
          <p:cNvPr id="14341"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14342"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D9EA715-DFD4-4FC6-9368-CA204B97B56F}" type="slidenum">
              <a:rPr lang="fi-FI" altLang="fi-FI" smtClean="0"/>
              <a:pPr eaLnBrk="1" hangingPunct="1"/>
              <a:t>13</a:t>
            </a:fld>
            <a:endParaRPr lang="fi-FI" altLang="fi-FI"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044DA9-B715-4BC2-B5A8-0D894330815B}" type="datetime1">
              <a:rPr lang="fi-FI" altLang="fi-FI" smtClean="0"/>
              <a:pPr eaLnBrk="1" hangingPunct="1"/>
              <a:t>18.8.2014</a:t>
            </a:fld>
            <a:endParaRPr lang="fi-FI" altLang="fi-FI" smtClean="0"/>
          </a:p>
        </p:txBody>
      </p:sp>
      <p:sp>
        <p:nvSpPr>
          <p:cNvPr id="15363"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1536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F37E99F-8BBF-4792-97AC-AE80D5B79B80}" type="slidenum">
              <a:rPr lang="fi-FI" altLang="fi-FI" smtClean="0"/>
              <a:pPr eaLnBrk="1" hangingPunct="1"/>
              <a:t>14</a:t>
            </a:fld>
            <a:endParaRPr lang="fi-FI" altLang="fi-FI" smtClean="0"/>
          </a:p>
        </p:txBody>
      </p:sp>
      <p:sp>
        <p:nvSpPr>
          <p:cNvPr id="15365" name="Päivämäärän paikkamerkki 3"/>
          <p:cNvSpPr txBox="1">
            <a:spLocks noGrp="1"/>
          </p:cNvSpPr>
          <p:nvPr/>
        </p:nvSpPr>
        <p:spPr bwMode="auto">
          <a:xfrm>
            <a:off x="468313" y="623728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fi-FI" altLang="fi-FI" sz="1400"/>
          </a:p>
        </p:txBody>
      </p:sp>
      <p:sp>
        <p:nvSpPr>
          <p:cNvPr id="15366" name="Alatunnisteen paikkamerkki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i-FI" altLang="fi-FI" sz="1400"/>
              <a:t>OTT Anja Karvonen-Kälkäjä  Pro Lex Oy</a:t>
            </a:r>
          </a:p>
        </p:txBody>
      </p:sp>
      <p:sp>
        <p:nvSpPr>
          <p:cNvPr id="15367" name="Dian numeron paikkamerkki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A5C054C-CDF4-4DD6-B565-5CA07FE83549}" type="slidenum">
              <a:rPr lang="fi-FI" altLang="fi-FI" sz="1400"/>
              <a:pPr algn="r" eaLnBrk="1" hangingPunct="1"/>
              <a:t>14</a:t>
            </a:fld>
            <a:endParaRPr lang="fi-FI" altLang="fi-FI" sz="1400"/>
          </a:p>
        </p:txBody>
      </p:sp>
      <p:sp>
        <p:nvSpPr>
          <p:cNvPr id="15368" name="Rectangle 2"/>
          <p:cNvSpPr>
            <a:spLocks noGrp="1" noChangeArrowheads="1"/>
          </p:cNvSpPr>
          <p:nvPr>
            <p:ph type="title"/>
          </p:nvPr>
        </p:nvSpPr>
        <p:spPr>
          <a:xfrm>
            <a:off x="457200" y="0"/>
            <a:ext cx="8229600" cy="2060575"/>
          </a:xfrm>
        </p:spPr>
        <p:txBody>
          <a:bodyPr/>
          <a:lstStyle/>
          <a:p>
            <a:pPr eaLnBrk="1" hangingPunct="1"/>
            <a:r>
              <a:rPr lang="fi-FI" altLang="fi-FI" sz="1400" b="1" smtClean="0"/>
              <a:t/>
            </a:r>
            <a:br>
              <a:rPr lang="fi-FI" altLang="fi-FI" sz="1400" b="1" smtClean="0"/>
            </a:br>
            <a:r>
              <a:rPr lang="fi-FI" altLang="fi-FI" sz="1400" b="1" smtClean="0"/>
              <a:t/>
            </a:r>
            <a:br>
              <a:rPr lang="fi-FI" altLang="fi-FI" sz="1400" b="1" smtClean="0"/>
            </a:br>
            <a:r>
              <a:rPr lang="fi-FI" altLang="fi-FI" sz="2400" smtClean="0">
                <a:latin typeface="Cambria" pitchFamily="18" charset="0"/>
              </a:rPr>
              <a:t>Laki ikääntyneen väestön toimintakyvyn tukemisesta sekä iäkkäiden sosiaali- ja terveyspalveluista (ns. </a:t>
            </a:r>
            <a:r>
              <a:rPr lang="fi-FI" altLang="fi-FI" sz="2400" i="1" smtClean="0">
                <a:latin typeface="Cambria" pitchFamily="18" charset="0"/>
              </a:rPr>
              <a:t>Vanhuspalvelulaki</a:t>
            </a:r>
            <a:r>
              <a:rPr lang="fi-FI" altLang="fi-FI" sz="2400" smtClean="0">
                <a:latin typeface="Cambria" pitchFamily="18" charset="0"/>
              </a:rPr>
              <a:t>) Lakiesitys (980/2012) annettu eduskunnalle 28.12.2012 Laki tulee voimaan 1.7.2013.HE 160/2012, StVM 27/2012 , EV 162/2012</a:t>
            </a:r>
            <a:br>
              <a:rPr lang="fi-FI" altLang="fi-FI" sz="2400" smtClean="0">
                <a:latin typeface="Cambria" pitchFamily="18" charset="0"/>
              </a:rPr>
            </a:br>
            <a:r>
              <a:rPr lang="fi-FI" altLang="fi-FI" sz="1400" smtClean="0"/>
              <a:t/>
            </a:r>
            <a:br>
              <a:rPr lang="fi-FI" altLang="fi-FI" sz="1400" smtClean="0"/>
            </a:br>
            <a:endParaRPr lang="fi-FI" altLang="fi-FI" sz="1400" smtClean="0"/>
          </a:p>
        </p:txBody>
      </p:sp>
      <p:sp>
        <p:nvSpPr>
          <p:cNvPr id="3081" name="Rectangle 3"/>
          <p:cNvSpPr>
            <a:spLocks noGrp="1" noChangeArrowheads="1"/>
          </p:cNvSpPr>
          <p:nvPr>
            <p:ph type="body" idx="1"/>
          </p:nvPr>
        </p:nvSpPr>
        <p:spPr>
          <a:xfrm>
            <a:off x="468313" y="1557338"/>
            <a:ext cx="8218487" cy="4679950"/>
          </a:xfrm>
        </p:spPr>
        <p:txBody>
          <a:bodyPr/>
          <a:lstStyle/>
          <a:p>
            <a:pPr eaLnBrk="1" hangingPunct="1">
              <a:lnSpc>
                <a:spcPct val="80000"/>
              </a:lnSpc>
              <a:buFontTx/>
              <a:buNone/>
              <a:defRPr/>
            </a:pPr>
            <a:endParaRPr lang="fi-FI" sz="2000" dirty="0" smtClean="0"/>
          </a:p>
          <a:p>
            <a:pPr eaLnBrk="1" hangingPunct="1">
              <a:lnSpc>
                <a:spcPct val="80000"/>
              </a:lnSpc>
              <a:buFontTx/>
              <a:buNone/>
              <a:defRPr/>
            </a:pPr>
            <a:r>
              <a:rPr lang="fi-FI" sz="2000" dirty="0" smtClean="0">
                <a:latin typeface="Cambria" pitchFamily="18" charset="0"/>
              </a:rPr>
              <a:t>Lain tarkoitus:</a:t>
            </a:r>
          </a:p>
          <a:p>
            <a:pPr marL="457200" indent="-457200" eaLnBrk="1" hangingPunct="1">
              <a:lnSpc>
                <a:spcPct val="80000"/>
              </a:lnSpc>
              <a:buFontTx/>
              <a:buAutoNum type="arabicPlain"/>
              <a:defRPr/>
            </a:pPr>
            <a:r>
              <a:rPr lang="fi-FI" sz="2000" b="1" dirty="0" smtClean="0">
                <a:latin typeface="Cambria" pitchFamily="18" charset="0"/>
              </a:rPr>
              <a:t>Tukea</a:t>
            </a:r>
            <a:r>
              <a:rPr lang="fi-FI" sz="2000" dirty="0" smtClean="0">
                <a:latin typeface="Cambria" pitchFamily="18" charset="0"/>
              </a:rPr>
              <a:t> ikääntyneen väestön </a:t>
            </a:r>
            <a:r>
              <a:rPr lang="fi-FI" sz="2000" i="1" dirty="0" smtClean="0">
                <a:latin typeface="Cambria" pitchFamily="18" charset="0"/>
              </a:rPr>
              <a:t>hyvinvointia, terveyttä, toimintakykyä ja itsenäistä suoriutumista</a:t>
            </a:r>
            <a:r>
              <a:rPr lang="fi-FI" sz="2000" dirty="0" smtClean="0">
                <a:latin typeface="Cambria" pitchFamily="18" charset="0"/>
              </a:rPr>
              <a:t>.</a:t>
            </a:r>
          </a:p>
          <a:p>
            <a:pPr marL="457200" indent="-457200" eaLnBrk="1" hangingPunct="1">
              <a:lnSpc>
                <a:spcPct val="80000"/>
              </a:lnSpc>
              <a:buFontTx/>
              <a:buAutoNum type="arabicPlain"/>
              <a:defRPr/>
            </a:pPr>
            <a:endParaRPr lang="fi-FI" sz="2000" dirty="0" smtClean="0">
              <a:latin typeface="Cambria" pitchFamily="18" charset="0"/>
            </a:endParaRPr>
          </a:p>
          <a:p>
            <a:pPr marL="457200" indent="-457200" eaLnBrk="1" hangingPunct="1">
              <a:lnSpc>
                <a:spcPct val="80000"/>
              </a:lnSpc>
              <a:buFontTx/>
              <a:buAutoNum type="arabicPlain" startAt="2"/>
              <a:defRPr/>
            </a:pPr>
            <a:r>
              <a:rPr lang="fi-FI" sz="2000" b="1" dirty="0" smtClean="0">
                <a:latin typeface="Cambria" pitchFamily="18" charset="0"/>
              </a:rPr>
              <a:t>Parantaa </a:t>
            </a:r>
            <a:r>
              <a:rPr lang="fi-FI" sz="2000" dirty="0" smtClean="0">
                <a:latin typeface="Cambria" pitchFamily="18" charset="0"/>
              </a:rPr>
              <a:t>ikääntyneen väestön mahdollisuutta </a:t>
            </a:r>
            <a:r>
              <a:rPr lang="fi-FI" sz="2000" i="1" dirty="0" smtClean="0">
                <a:latin typeface="Cambria" pitchFamily="18" charset="0"/>
              </a:rPr>
              <a:t>osallistua elinoloihinsa vaikuttavien päätösten valmisteluun ja tarvitsemiensa palvelujen kehittämiseen kunnassa.</a:t>
            </a:r>
          </a:p>
          <a:p>
            <a:pPr marL="457200" indent="-457200" eaLnBrk="1" hangingPunct="1">
              <a:lnSpc>
                <a:spcPct val="80000"/>
              </a:lnSpc>
              <a:buFontTx/>
              <a:buAutoNum type="arabicPlain" startAt="2"/>
              <a:defRPr/>
            </a:pPr>
            <a:endParaRPr lang="fi-FI" sz="2000" i="1" dirty="0" smtClean="0">
              <a:latin typeface="Cambria" pitchFamily="18" charset="0"/>
            </a:endParaRPr>
          </a:p>
          <a:p>
            <a:pPr marL="457200" indent="-457200" eaLnBrk="1" hangingPunct="1">
              <a:lnSpc>
                <a:spcPct val="80000"/>
              </a:lnSpc>
              <a:buFontTx/>
              <a:buAutoNum type="arabicPlain" startAt="2"/>
              <a:defRPr/>
            </a:pPr>
            <a:r>
              <a:rPr lang="fi-FI" sz="2000" b="1" dirty="0" smtClean="0">
                <a:latin typeface="Cambria" pitchFamily="18" charset="0"/>
              </a:rPr>
              <a:t>Parantaa</a:t>
            </a:r>
            <a:r>
              <a:rPr lang="fi-FI" sz="2000" dirty="0" smtClean="0">
                <a:latin typeface="Cambria" pitchFamily="18" charset="0"/>
              </a:rPr>
              <a:t> iäkkään henkilön mahdollisuutta </a:t>
            </a:r>
            <a:r>
              <a:rPr lang="fi-FI" sz="2000" i="1" dirty="0" smtClean="0">
                <a:latin typeface="Cambria" pitchFamily="18" charset="0"/>
              </a:rPr>
              <a:t>saada laadukkaita sosiaali- ja terveyspalveluja sekä ohjausta </a:t>
            </a:r>
            <a:r>
              <a:rPr lang="fi-FI" sz="2000" dirty="0" smtClean="0">
                <a:latin typeface="Cambria" pitchFamily="18" charset="0"/>
              </a:rPr>
              <a:t>muiden tarjolla olevien palvelujen käyttöön yksilöllisten tarpeittensa mukaisesti ja riittävissä ajoin silloin, kun hänen heikentynyt toimintakykynsä sitä edellyttää.</a:t>
            </a:r>
          </a:p>
          <a:p>
            <a:pPr marL="457200" indent="-457200" eaLnBrk="1" hangingPunct="1">
              <a:lnSpc>
                <a:spcPct val="80000"/>
              </a:lnSpc>
              <a:buFontTx/>
              <a:buNone/>
              <a:defRPr/>
            </a:pPr>
            <a:endParaRPr lang="fi-FI" sz="2000" dirty="0" smtClean="0">
              <a:latin typeface="Cambria" pitchFamily="18" charset="0"/>
            </a:endParaRPr>
          </a:p>
          <a:p>
            <a:pPr marL="457200" indent="-457200" eaLnBrk="1" hangingPunct="1">
              <a:lnSpc>
                <a:spcPct val="80000"/>
              </a:lnSpc>
              <a:buFontTx/>
              <a:buAutoNum type="arabicPlain" startAt="2"/>
              <a:defRPr/>
            </a:pPr>
            <a:r>
              <a:rPr lang="fi-FI" sz="2000" b="1" dirty="0" smtClean="0">
                <a:latin typeface="Cambria" pitchFamily="18" charset="0"/>
              </a:rPr>
              <a:t>Vahvistaa </a:t>
            </a:r>
            <a:r>
              <a:rPr lang="fi-FI" sz="2000" dirty="0" smtClean="0">
                <a:latin typeface="Cambria" pitchFamily="18" charset="0"/>
              </a:rPr>
              <a:t>iäkkään henkilön </a:t>
            </a:r>
            <a:r>
              <a:rPr lang="fi-FI" sz="2000" i="1" dirty="0" smtClean="0">
                <a:latin typeface="Cambria" pitchFamily="18" charset="0"/>
              </a:rPr>
              <a:t>mahdollisuutta vaikuttaa hänelle järjestettävien sosiaali- ja terveyspalvelujen sisältöön ja toteuttamistapaan sekä osaltaan päättää niitä koskevista valinnoista</a:t>
            </a:r>
            <a:r>
              <a:rPr lang="fi-FI" sz="2400" i="1" dirty="0" smtClean="0">
                <a:latin typeface="Cambria" pitchFamily="18" charset="0"/>
              </a:rPr>
              <a:t>.</a:t>
            </a:r>
            <a:endParaRPr lang="fi-FI" sz="2400" dirty="0" smtClean="0"/>
          </a:p>
          <a:p>
            <a:pPr eaLnBrk="1" hangingPunct="1">
              <a:lnSpc>
                <a:spcPct val="80000"/>
              </a:lnSpc>
              <a:buFontTx/>
              <a:buNone/>
              <a:defRPr/>
            </a:pPr>
            <a:endParaRPr lang="fi-FI" sz="2400" b="1" dirty="0" smtClean="0"/>
          </a:p>
          <a:p>
            <a:pPr eaLnBrk="1" hangingPunct="1">
              <a:lnSpc>
                <a:spcPct val="80000"/>
              </a:lnSpc>
              <a:buFontTx/>
              <a:buNone/>
              <a:defRPr/>
            </a:pPr>
            <a:endParaRPr lang="fi-FI" sz="2400" dirty="0" smtClean="0"/>
          </a:p>
          <a:p>
            <a:pPr eaLnBrk="1" hangingPunct="1">
              <a:lnSpc>
                <a:spcPct val="80000"/>
              </a:lnSpc>
              <a:buFontTx/>
              <a:buNone/>
              <a:defRPr/>
            </a:pPr>
            <a:endParaRPr lang="fi-FI" sz="2400" dirty="0" smtClean="0"/>
          </a:p>
          <a:p>
            <a:pPr eaLnBrk="1" hangingPunct="1">
              <a:lnSpc>
                <a:spcPct val="80000"/>
              </a:lnSpc>
              <a:buFontTx/>
              <a:buNone/>
              <a:defRPr/>
            </a:pPr>
            <a:endParaRPr lang="fi-FI"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349934-854C-452E-A796-8689513C8DE9}" type="datetime1">
              <a:rPr lang="fi-FI" altLang="fi-FI" smtClean="0"/>
              <a:pPr eaLnBrk="1" hangingPunct="1"/>
              <a:t>18.8.2014</a:t>
            </a:fld>
            <a:endParaRPr lang="fi-FI" altLang="fi-FI" smtClean="0"/>
          </a:p>
        </p:txBody>
      </p:sp>
      <p:sp>
        <p:nvSpPr>
          <p:cNvPr id="16387"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1638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374B3F-B4AB-4D06-A1B8-EC36C2B10096}" type="slidenum">
              <a:rPr lang="fi-FI" altLang="fi-FI" smtClean="0"/>
              <a:pPr eaLnBrk="1" hangingPunct="1"/>
              <a:t>15</a:t>
            </a:fld>
            <a:endParaRPr lang="fi-FI" altLang="fi-FI" smtClean="0"/>
          </a:p>
        </p:txBody>
      </p:sp>
      <p:sp>
        <p:nvSpPr>
          <p:cNvPr id="16389" name="Päivämäärän paikkamerkki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5B2494-4FF1-40F9-91C1-B396F1E1798B}" type="datetime1">
              <a:rPr lang="fi-FI" altLang="fi-FI" sz="1400"/>
              <a:pPr eaLnBrk="1" hangingPunct="1"/>
              <a:t>18.8.2014</a:t>
            </a:fld>
            <a:endParaRPr lang="fi-FI" altLang="fi-FI" sz="1400"/>
          </a:p>
        </p:txBody>
      </p:sp>
      <p:sp>
        <p:nvSpPr>
          <p:cNvPr id="16390" name="Alatunnisteen paikkamerkki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i-FI" altLang="fi-FI" sz="1400"/>
              <a:t>OTT Anja Karvonen-Kälkäjä  Pro Lex Oy</a:t>
            </a:r>
          </a:p>
        </p:txBody>
      </p:sp>
      <p:sp>
        <p:nvSpPr>
          <p:cNvPr id="16391" name="Dian numeron paikkamerkki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D648A3-7A3C-40A8-AEA1-9D3DEF6E10A6}" type="slidenum">
              <a:rPr lang="fi-FI" altLang="fi-FI" sz="1400"/>
              <a:pPr algn="r" eaLnBrk="1" hangingPunct="1"/>
              <a:t>15</a:t>
            </a:fld>
            <a:endParaRPr lang="fi-FI" altLang="fi-FI" sz="1400"/>
          </a:p>
        </p:txBody>
      </p:sp>
      <p:sp>
        <p:nvSpPr>
          <p:cNvPr id="16392" name="Rectangle 2"/>
          <p:cNvSpPr>
            <a:spLocks noGrp="1" noChangeArrowheads="1"/>
          </p:cNvSpPr>
          <p:nvPr>
            <p:ph type="title"/>
          </p:nvPr>
        </p:nvSpPr>
        <p:spPr>
          <a:xfrm>
            <a:off x="457200" y="274638"/>
            <a:ext cx="8229600" cy="993775"/>
          </a:xfrm>
        </p:spPr>
        <p:txBody>
          <a:bodyPr/>
          <a:lstStyle/>
          <a:p>
            <a:pPr eaLnBrk="1" hangingPunct="1"/>
            <a:r>
              <a:rPr lang="fi-FI" altLang="fi-FI" sz="4000" smtClean="0">
                <a:latin typeface="Cambria" pitchFamily="18" charset="0"/>
              </a:rPr>
              <a:t>Määritelmät 3 §</a:t>
            </a:r>
          </a:p>
        </p:txBody>
      </p:sp>
      <p:sp>
        <p:nvSpPr>
          <p:cNvPr id="16393" name="Rectangle 3"/>
          <p:cNvSpPr>
            <a:spLocks noGrp="1" noChangeArrowheads="1"/>
          </p:cNvSpPr>
          <p:nvPr>
            <p:ph type="body" idx="1"/>
          </p:nvPr>
        </p:nvSpPr>
        <p:spPr>
          <a:xfrm>
            <a:off x="468313" y="1196975"/>
            <a:ext cx="8218487" cy="4929188"/>
          </a:xfrm>
        </p:spPr>
        <p:txBody>
          <a:bodyPr/>
          <a:lstStyle/>
          <a:p>
            <a:pPr eaLnBrk="1" hangingPunct="1">
              <a:lnSpc>
                <a:spcPct val="90000"/>
              </a:lnSpc>
              <a:buFont typeface="Wingdings" pitchFamily="2" charset="2"/>
              <a:buChar char="ü"/>
            </a:pPr>
            <a:r>
              <a:rPr lang="fi-FI" altLang="fi-FI" sz="2400" b="1" smtClean="0">
                <a:latin typeface="Cambria" pitchFamily="18" charset="0"/>
              </a:rPr>
              <a:t>Ikääntynyt väestö</a:t>
            </a:r>
            <a:r>
              <a:rPr lang="fi-FI" altLang="fi-FI" sz="2400" smtClean="0">
                <a:latin typeface="Cambria" pitchFamily="18" charset="0"/>
              </a:rPr>
              <a:t> = vanhuuseläkkeeseen oikeuttavassa iässä oleva väestö.</a:t>
            </a:r>
          </a:p>
          <a:p>
            <a:pPr lvl="1" eaLnBrk="1" hangingPunct="1"/>
            <a:r>
              <a:rPr lang="fi-FI" altLang="fi-FI" sz="2000" smtClean="0">
                <a:latin typeface="Cambria" pitchFamily="18" charset="0"/>
              </a:rPr>
              <a:t>hyvinvointia, terveyttä, toimintakykyä ja itsenäistä suoriutumista tuetaan</a:t>
            </a:r>
          </a:p>
          <a:p>
            <a:pPr lvl="1" eaLnBrk="1" hangingPunct="1"/>
            <a:r>
              <a:rPr lang="fi-FI" altLang="fi-FI" sz="2000" smtClean="0">
                <a:latin typeface="Cambria" pitchFamily="18" charset="0"/>
              </a:rPr>
              <a:t>vaikuttamismahdollisuus kunnan päätöksentekoon paranee</a:t>
            </a:r>
            <a:endParaRPr lang="fi-FI" altLang="fi-FI" sz="2400" smtClean="0">
              <a:latin typeface="Cambria" pitchFamily="18" charset="0"/>
            </a:endParaRPr>
          </a:p>
          <a:p>
            <a:pPr eaLnBrk="1" hangingPunct="1">
              <a:lnSpc>
                <a:spcPct val="90000"/>
              </a:lnSpc>
              <a:buFont typeface="Wingdings" pitchFamily="2" charset="2"/>
              <a:buChar char="ü"/>
            </a:pPr>
            <a:r>
              <a:rPr lang="fi-FI" altLang="fi-FI" sz="2400" b="1" smtClean="0">
                <a:latin typeface="Cambria" pitchFamily="18" charset="0"/>
              </a:rPr>
              <a:t>Iäkäs henkilö</a:t>
            </a:r>
            <a:r>
              <a:rPr lang="fi-FI" altLang="fi-FI" sz="2400" smtClean="0">
                <a:latin typeface="Cambria" pitchFamily="18" charset="0"/>
              </a:rPr>
              <a:t> = henkilö, jonka fyysinen, kognitiivinen, psyykkinen tai sosiaalinen toimintakyky on heikentynyt korkean iän myötä alkaneiden, lisääntyneiden tai pahentuneiden sairauksien tai vammojen vuoksi taikka korkeaan ikään liittyvän rappeutumisen vuoksi.</a:t>
            </a:r>
          </a:p>
          <a:p>
            <a:pPr lvl="1" eaLnBrk="1" hangingPunct="1"/>
            <a:r>
              <a:rPr lang="fi-FI" altLang="fi-FI" sz="2000" smtClean="0">
                <a:latin typeface="Cambria" pitchFamily="18" charset="0"/>
              </a:rPr>
              <a:t>laadukkaiden, oikea-aikaisten, yksilöllistä tarvetta vastaavien palvelujen saanti paranee</a:t>
            </a:r>
          </a:p>
          <a:p>
            <a:pPr lvl="1" eaLnBrk="1" hangingPunct="1"/>
            <a:r>
              <a:rPr lang="fi-FI" altLang="fi-FI" sz="2000" smtClean="0">
                <a:latin typeface="Cambria" pitchFamily="18" charset="0"/>
              </a:rPr>
              <a:t>mahdollisuus vaikuttaa omien palvelujen toteuttamiseen vahvistuu</a:t>
            </a:r>
          </a:p>
          <a:p>
            <a:pPr eaLnBrk="1" hangingPunct="1">
              <a:lnSpc>
                <a:spcPct val="90000"/>
              </a:lnSpc>
            </a:pPr>
            <a:endParaRPr lang="fi-FI" altLang="fi-FI"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tsikko 1"/>
          <p:cNvSpPr>
            <a:spLocks noGrp="1"/>
          </p:cNvSpPr>
          <p:nvPr>
            <p:ph type="title"/>
          </p:nvPr>
        </p:nvSpPr>
        <p:spPr/>
        <p:txBody>
          <a:bodyPr/>
          <a:lstStyle/>
          <a:p>
            <a:pPr eaLnBrk="1" hangingPunct="1"/>
            <a:r>
              <a:rPr lang="fi-FI" altLang="fi-FI" sz="2400" b="1" smtClean="0">
                <a:latin typeface="Cambria" pitchFamily="18" charset="0"/>
              </a:rPr>
              <a:t>Kunnan yleiset velvollisuudet ikääntyneen väestön hyvinvoinnin &amp; osallisuuden tukemiseksi (luku 2)</a:t>
            </a:r>
            <a:br>
              <a:rPr lang="fi-FI" altLang="fi-FI" sz="2400" b="1" smtClean="0">
                <a:latin typeface="Cambria" pitchFamily="18" charset="0"/>
              </a:rPr>
            </a:br>
            <a:r>
              <a:rPr lang="fi-FI" altLang="fi-FI" sz="2400" b="1" smtClean="0">
                <a:latin typeface="Cambria" pitchFamily="18" charset="0"/>
              </a:rPr>
              <a:t>Lähde: STM 2013 </a:t>
            </a:r>
          </a:p>
        </p:txBody>
      </p:sp>
      <p:sp>
        <p:nvSpPr>
          <p:cNvPr id="17411" name="Päivämäärän paikkamerkki 3"/>
          <p:cNvSpPr>
            <a:spLocks noGrp="1"/>
          </p:cNvSpPr>
          <p:nvPr>
            <p:ph type="dt" sz="quarter" idx="10"/>
          </p:nvPr>
        </p:nvSpPr>
        <p:spPr>
          <a:xfrm>
            <a:off x="7812088" y="6562725"/>
            <a:ext cx="1236662" cy="219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4479B5-DB00-4280-8BBC-FC556EBA1C1F}" type="datetime1">
              <a:rPr lang="fi-FI" altLang="fi-FI" smtClean="0"/>
              <a:pPr eaLnBrk="1" hangingPunct="1"/>
              <a:t>18.8.2014</a:t>
            </a:fld>
            <a:endParaRPr lang="fi-FI" altLang="fi-FI" smtClean="0"/>
          </a:p>
        </p:txBody>
      </p:sp>
      <p:graphicFrame>
        <p:nvGraphicFramePr>
          <p:cNvPr id="7" name="Sisällön paikkamerkki 6"/>
          <p:cNvGraphicFramePr>
            <a:graphicFrameLocks noGrp="1"/>
          </p:cNvGraphicFramePr>
          <p:nvPr>
            <p:ph idx="1"/>
          </p:nvPr>
        </p:nvGraphicFramePr>
        <p:xfrm>
          <a:off x="755650" y="1557338"/>
          <a:ext cx="7632700" cy="4392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3" name="Dian numeron paikkamerkki 4"/>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B0D8043B-1384-4710-8023-53F9AB196D5A}" type="slidenum">
              <a:rPr lang="en-US" altLang="fi-FI" smtClean="0"/>
              <a:pPr algn="ctr" eaLnBrk="1" hangingPunct="1"/>
              <a:t>16</a:t>
            </a:fld>
            <a:endParaRPr lang="en-US" altLang="fi-FI"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C2463E-77F5-4EBA-AC41-2227DF2274CF}" type="datetime1">
              <a:rPr lang="fi-FI" altLang="fi-FI" smtClean="0"/>
              <a:pPr eaLnBrk="1" hangingPunct="1"/>
              <a:t>18.8.2014</a:t>
            </a:fld>
            <a:endParaRPr lang="fi-FI" altLang="fi-FI" smtClean="0"/>
          </a:p>
        </p:txBody>
      </p:sp>
      <p:sp>
        <p:nvSpPr>
          <p:cNvPr id="18435"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1843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57BE96-C9D6-496D-9D9F-363C058DC98C}" type="slidenum">
              <a:rPr lang="fi-FI" altLang="fi-FI" smtClean="0"/>
              <a:pPr eaLnBrk="1" hangingPunct="1"/>
              <a:t>17</a:t>
            </a:fld>
            <a:endParaRPr lang="fi-FI" altLang="fi-FI" smtClean="0"/>
          </a:p>
        </p:txBody>
      </p:sp>
      <p:sp>
        <p:nvSpPr>
          <p:cNvPr id="18437" name="Päivämäärän paikkamerkki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C591E8-DD99-4A31-990A-7B750E3D9E71}" type="datetime1">
              <a:rPr lang="fi-FI" altLang="fi-FI" sz="1400"/>
              <a:pPr eaLnBrk="1" hangingPunct="1"/>
              <a:t>18.8.2014</a:t>
            </a:fld>
            <a:endParaRPr lang="fi-FI" altLang="fi-FI" sz="1400"/>
          </a:p>
        </p:txBody>
      </p:sp>
      <p:sp>
        <p:nvSpPr>
          <p:cNvPr id="18438" name="Alatunnisteen paikkamerkki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i-FI" altLang="fi-FI" sz="1400"/>
              <a:t>OTT Anja Karvonen-Kälkäjä  Pro Lex Oy</a:t>
            </a:r>
          </a:p>
        </p:txBody>
      </p:sp>
      <p:sp>
        <p:nvSpPr>
          <p:cNvPr id="18439" name="Dian numeron paikkamerkki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B3A2A91-0EF4-4C9D-AF0E-48CC3B5B7A99}" type="slidenum">
              <a:rPr lang="fi-FI" altLang="fi-FI" sz="1400"/>
              <a:pPr algn="r" eaLnBrk="1" hangingPunct="1"/>
              <a:t>17</a:t>
            </a:fld>
            <a:endParaRPr lang="fi-FI" altLang="fi-FI" sz="1400"/>
          </a:p>
        </p:txBody>
      </p:sp>
      <p:sp>
        <p:nvSpPr>
          <p:cNvPr id="18440" name="Rectangle 2"/>
          <p:cNvSpPr>
            <a:spLocks noGrp="1" noChangeArrowheads="1"/>
          </p:cNvSpPr>
          <p:nvPr>
            <p:ph type="title"/>
          </p:nvPr>
        </p:nvSpPr>
        <p:spPr/>
        <p:txBody>
          <a:bodyPr/>
          <a:lstStyle/>
          <a:p>
            <a:pPr eaLnBrk="1" hangingPunct="1"/>
            <a:r>
              <a:rPr lang="fi-FI" altLang="fi-FI" sz="3200" smtClean="0">
                <a:latin typeface="Cambria" pitchFamily="18" charset="0"/>
              </a:rPr>
              <a:t>2 luku Kunnan yleiset velvollisuudet</a:t>
            </a:r>
            <a:r>
              <a:rPr lang="fi-FI" altLang="fi-FI" sz="2400" smtClean="0">
                <a:latin typeface="Cambria" pitchFamily="18" charset="0"/>
              </a:rPr>
              <a:t/>
            </a:r>
            <a:br>
              <a:rPr lang="fi-FI" altLang="fi-FI" sz="2400" smtClean="0">
                <a:latin typeface="Cambria" pitchFamily="18" charset="0"/>
              </a:rPr>
            </a:br>
            <a:endParaRPr lang="fi-FI" altLang="fi-FI" sz="2400" smtClean="0">
              <a:latin typeface="Cambria" pitchFamily="18" charset="0"/>
            </a:endParaRPr>
          </a:p>
        </p:txBody>
      </p:sp>
      <p:sp>
        <p:nvSpPr>
          <p:cNvPr id="18441" name="Rectangle 3"/>
          <p:cNvSpPr>
            <a:spLocks noGrp="1" noChangeArrowheads="1"/>
          </p:cNvSpPr>
          <p:nvPr>
            <p:ph type="body" idx="1"/>
          </p:nvPr>
        </p:nvSpPr>
        <p:spPr>
          <a:xfrm>
            <a:off x="395288" y="1557338"/>
            <a:ext cx="8229600" cy="4525962"/>
          </a:xfrm>
        </p:spPr>
        <p:txBody>
          <a:bodyPr/>
          <a:lstStyle/>
          <a:p>
            <a:pPr eaLnBrk="1" hangingPunct="1">
              <a:buFontTx/>
              <a:buNone/>
            </a:pPr>
            <a:r>
              <a:rPr lang="fi-FI" altLang="fi-FI" sz="2800" smtClean="0">
                <a:latin typeface="Cambria" pitchFamily="18" charset="0"/>
              </a:rPr>
              <a:t>Yhteistyövelvoite 4 §:</a:t>
            </a:r>
          </a:p>
          <a:p>
            <a:pPr eaLnBrk="1" hangingPunct="1">
              <a:buFontTx/>
              <a:buNone/>
            </a:pPr>
            <a:endParaRPr lang="fi-FI" altLang="fi-FI" sz="2000" smtClean="0"/>
          </a:p>
          <a:p>
            <a:pPr eaLnBrk="1" hangingPunct="1">
              <a:buFont typeface="Wingdings" pitchFamily="2" charset="2"/>
              <a:buChar char="ü"/>
            </a:pPr>
            <a:r>
              <a:rPr lang="fi-FI" altLang="fi-FI" sz="2400" smtClean="0">
                <a:latin typeface="Cambria" pitchFamily="18" charset="0"/>
              </a:rPr>
              <a:t>Kunnan eri toimialojen on toimittava yhteistyössä ikääntyneen väestön hyvinvoinnin, terveyden, toimintakyvyn ja itsenäisen suoriutumisen tukemiseksi.</a:t>
            </a:r>
          </a:p>
          <a:p>
            <a:pPr eaLnBrk="1" hangingPunct="1"/>
            <a:endParaRPr lang="fi-FI" altLang="fi-FI" sz="2400" smtClean="0">
              <a:latin typeface="Cambria" pitchFamily="18" charset="0"/>
            </a:endParaRPr>
          </a:p>
          <a:p>
            <a:pPr eaLnBrk="1" hangingPunct="1">
              <a:buFont typeface="Wingdings" pitchFamily="2" charset="2"/>
              <a:buChar char="ü"/>
            </a:pPr>
            <a:r>
              <a:rPr lang="fi-FI" altLang="fi-FI" sz="2400" smtClean="0">
                <a:latin typeface="Cambria" pitchFamily="18" charset="0"/>
              </a:rPr>
              <a:t>Kunnan on tehtävä yhteistyötä kunnassa toimivien julkisten tahojen, yritysten ja ikääntynyttä väestöä edustavien järjestöjen ja muiden yleishyödyllisten tahojen kanssa.</a:t>
            </a:r>
          </a:p>
          <a:p>
            <a:pPr eaLnBrk="1" hangingPunct="1"/>
            <a:endParaRPr lang="fi-FI" altLang="fi-FI" sz="2400" smtClean="0">
              <a:latin typeface="Cambria" pitchFamily="18" charset="0"/>
            </a:endParaRPr>
          </a:p>
          <a:p>
            <a:pPr eaLnBrk="1" hangingPunct="1"/>
            <a:endParaRPr lang="fi-FI" altLang="fi-FI"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7600A0-110A-44F3-960E-DB519584F7B3}" type="datetime1">
              <a:rPr lang="fi-FI" altLang="fi-FI" smtClean="0"/>
              <a:pPr eaLnBrk="1" hangingPunct="1"/>
              <a:t>18.8.2014</a:t>
            </a:fld>
            <a:endParaRPr lang="fi-FI" altLang="fi-FI" smtClean="0"/>
          </a:p>
        </p:txBody>
      </p:sp>
      <p:sp>
        <p:nvSpPr>
          <p:cNvPr id="19459"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1946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D06501-3320-4B50-AFE2-C4272B653418}" type="slidenum">
              <a:rPr lang="fi-FI" altLang="fi-FI" smtClean="0"/>
              <a:pPr eaLnBrk="1" hangingPunct="1"/>
              <a:t>18</a:t>
            </a:fld>
            <a:endParaRPr lang="fi-FI" altLang="fi-FI" smtClean="0"/>
          </a:p>
        </p:txBody>
      </p:sp>
      <p:sp>
        <p:nvSpPr>
          <p:cNvPr id="19461" name="Rectangle 2"/>
          <p:cNvSpPr>
            <a:spLocks noGrp="1" noChangeArrowheads="1"/>
          </p:cNvSpPr>
          <p:nvPr>
            <p:ph type="title"/>
          </p:nvPr>
        </p:nvSpPr>
        <p:spPr/>
        <p:txBody>
          <a:bodyPr/>
          <a:lstStyle/>
          <a:p>
            <a:r>
              <a:rPr lang="fi-FI" altLang="fi-FI" sz="3200" smtClean="0">
                <a:latin typeface="Cambria" pitchFamily="18" charset="0"/>
              </a:rPr>
              <a:t>Suunnitelma ikääntyneen väestön hyvinvoinnin tukemiseksi 5 §</a:t>
            </a:r>
          </a:p>
        </p:txBody>
      </p:sp>
      <p:sp>
        <p:nvSpPr>
          <p:cNvPr id="19462" name="Rectangle 3"/>
          <p:cNvSpPr>
            <a:spLocks noGrp="1" noChangeArrowheads="1"/>
          </p:cNvSpPr>
          <p:nvPr>
            <p:ph type="body" idx="1"/>
          </p:nvPr>
        </p:nvSpPr>
        <p:spPr>
          <a:xfrm>
            <a:off x="395288" y="1341438"/>
            <a:ext cx="8507412" cy="4751387"/>
          </a:xfrm>
        </p:spPr>
        <p:txBody>
          <a:bodyPr/>
          <a:lstStyle/>
          <a:p>
            <a:pPr marL="342900" lvl="1" indent="-342900">
              <a:buFont typeface="Wingdings" pitchFamily="2" charset="2"/>
              <a:buChar char="ü"/>
            </a:pPr>
            <a:r>
              <a:rPr lang="fi-FI" altLang="fi-FI" sz="2000" smtClean="0">
                <a:latin typeface="Cambria" pitchFamily="18" charset="0"/>
              </a:rPr>
              <a:t>Kunnan  on laadittava </a:t>
            </a:r>
            <a:r>
              <a:rPr lang="fi-FI" altLang="fi-FI" sz="2000" i="1" smtClean="0">
                <a:latin typeface="Cambria" pitchFamily="18" charset="0"/>
              </a:rPr>
              <a:t>suunnitelma </a:t>
            </a:r>
            <a:r>
              <a:rPr lang="fi-FI" altLang="fi-FI" sz="2000" smtClean="0">
                <a:latin typeface="Cambria" pitchFamily="18" charset="0"/>
              </a:rPr>
              <a:t>toimenpiteistään ikääntyneen väestön hyvinvoinnin, terveyden, toimintakyvyn ja itsenäisen suoriutumisen tukemiseksi sekä iäkkäiden henkilöiden tarvitsemien </a:t>
            </a:r>
            <a:r>
              <a:rPr lang="fi-FI" altLang="fi-FI" sz="2000" i="1" smtClean="0">
                <a:latin typeface="Cambria" pitchFamily="18" charset="0"/>
              </a:rPr>
              <a:t>palvelujen ja omaishoidon järjestämiseksi ja kehittämiseksi.</a:t>
            </a:r>
            <a:r>
              <a:rPr lang="fi-FI" altLang="fi-FI" i="1" smtClean="0">
                <a:latin typeface="Cambria" pitchFamily="18" charset="0"/>
              </a:rPr>
              <a:t> </a:t>
            </a:r>
            <a:endParaRPr lang="fi-FI" altLang="fi-FI" sz="2000" i="1" smtClean="0">
              <a:latin typeface="Cambria" pitchFamily="18" charset="0"/>
            </a:endParaRPr>
          </a:p>
          <a:p>
            <a:pPr>
              <a:buFont typeface="Wingdings" pitchFamily="2" charset="2"/>
              <a:buChar char="ü"/>
            </a:pPr>
            <a:r>
              <a:rPr lang="fi-FI" altLang="fi-FI" sz="2000" smtClean="0">
                <a:latin typeface="Cambria" pitchFamily="18" charset="0"/>
              </a:rPr>
              <a:t>Painotettava </a:t>
            </a:r>
            <a:r>
              <a:rPr lang="fi-FI" altLang="fi-FI" sz="2000" b="1" smtClean="0">
                <a:latin typeface="Cambria" pitchFamily="18" charset="0"/>
              </a:rPr>
              <a:t>kotona </a:t>
            </a:r>
            <a:r>
              <a:rPr lang="fi-FI" altLang="fi-FI" sz="2000" smtClean="0">
                <a:latin typeface="Cambria" pitchFamily="18" charset="0"/>
              </a:rPr>
              <a:t>asumista ja </a:t>
            </a:r>
            <a:r>
              <a:rPr lang="fi-FI" altLang="fi-FI" sz="2000" b="1" smtClean="0">
                <a:latin typeface="Cambria" pitchFamily="18" charset="0"/>
              </a:rPr>
              <a:t>kuntoutumista</a:t>
            </a:r>
            <a:r>
              <a:rPr lang="fi-FI" altLang="fi-FI" sz="2000" smtClean="0">
                <a:latin typeface="Cambria" pitchFamily="18" charset="0"/>
              </a:rPr>
              <a:t> edistäviä toimenpiteitä.</a:t>
            </a:r>
          </a:p>
          <a:p>
            <a:pPr>
              <a:buFont typeface="Wingdings" pitchFamily="2" charset="2"/>
              <a:buChar char="ü"/>
            </a:pPr>
            <a:r>
              <a:rPr lang="fi-FI" altLang="fi-FI" sz="2000" smtClean="0">
                <a:latin typeface="Cambria" pitchFamily="18" charset="0"/>
              </a:rPr>
              <a:t>Osana kunnan strategista suunnittelua.</a:t>
            </a:r>
          </a:p>
          <a:p>
            <a:pPr>
              <a:buFont typeface="Wingdings" pitchFamily="2" charset="2"/>
              <a:buChar char="ü"/>
            </a:pPr>
            <a:r>
              <a:rPr lang="fi-FI" altLang="fi-FI" sz="2000" smtClean="0">
                <a:latin typeface="Cambria" pitchFamily="18" charset="0"/>
              </a:rPr>
              <a:t>Suunnitelman hyväksyy kunnanvaltuusto ja se tarkastetaan valtuustokausittain.</a:t>
            </a:r>
          </a:p>
          <a:p>
            <a:pPr>
              <a:buFont typeface="Wingdings" pitchFamily="2" charset="2"/>
              <a:buChar char="ü"/>
            </a:pPr>
            <a:r>
              <a:rPr lang="fi-FI" altLang="fi-FI" sz="2000" smtClean="0">
                <a:latin typeface="Cambria" pitchFamily="18" charset="0"/>
              </a:rPr>
              <a:t>Suunnitelma huomioitava kunnan päätöksenteossa, talousarviossa ja hyvinvointikertomuksessa.</a:t>
            </a:r>
          </a:p>
          <a:p>
            <a:pPr eaLnBrk="1" hangingPunct="1">
              <a:buFont typeface="Wingdings" pitchFamily="2" charset="2"/>
              <a:buChar char="ü"/>
            </a:pPr>
            <a:r>
              <a:rPr lang="fi-FI" altLang="fi-FI" sz="2000" smtClean="0">
                <a:latin typeface="Cambria" pitchFamily="18" charset="0"/>
              </a:rPr>
              <a:t>Osoitettava </a:t>
            </a:r>
            <a:r>
              <a:rPr lang="fi-FI" altLang="fi-FI" sz="2000" i="1" smtClean="0">
                <a:latin typeface="Cambria" pitchFamily="18" charset="0"/>
              </a:rPr>
              <a:t>riittävät voimavarat</a:t>
            </a:r>
            <a:r>
              <a:rPr lang="fi-FI" altLang="fi-FI" sz="2000" i="1" smtClean="0">
                <a:solidFill>
                  <a:srgbClr val="FFC000"/>
                </a:solidFill>
                <a:latin typeface="Cambria" pitchFamily="18" charset="0"/>
              </a:rPr>
              <a:t> </a:t>
            </a:r>
            <a:r>
              <a:rPr lang="fi-FI" altLang="fi-FI" sz="2000" smtClean="0">
                <a:latin typeface="Cambria" pitchFamily="18" charset="0"/>
              </a:rPr>
              <a:t>suunnitelman toteuttamiseksi</a:t>
            </a:r>
          </a:p>
          <a:p>
            <a:pPr eaLnBrk="1" hangingPunct="1">
              <a:buFont typeface="Wingdings" pitchFamily="2" charset="2"/>
              <a:buChar char="ü"/>
            </a:pPr>
            <a:r>
              <a:rPr lang="fi-FI" altLang="fi-FI" sz="2000" smtClean="0">
                <a:latin typeface="Cambria" pitchFamily="18" charset="0"/>
              </a:rPr>
              <a:t>Tehtävä </a:t>
            </a:r>
            <a:r>
              <a:rPr lang="fi-FI" altLang="fi-FI" sz="2000" i="1" smtClean="0">
                <a:latin typeface="Cambria" pitchFamily="18" charset="0"/>
              </a:rPr>
              <a:t>yhteistyötä</a:t>
            </a:r>
            <a:r>
              <a:rPr lang="fi-FI" altLang="fi-FI" sz="2000" smtClean="0">
                <a:latin typeface="Cambria" pitchFamily="18" charset="0"/>
              </a:rPr>
              <a:t> kunnan sisällä ja muiden toimijoiden kanssa</a:t>
            </a:r>
          </a:p>
          <a:p>
            <a:pPr eaLnBrk="1" hangingPunct="1">
              <a:buFont typeface="Wingdings" pitchFamily="2" charset="2"/>
              <a:buChar char="ü"/>
            </a:pPr>
            <a:r>
              <a:rPr lang="fi-FI" altLang="fi-FI" sz="2000" smtClean="0">
                <a:latin typeface="Cambria" pitchFamily="18" charset="0"/>
              </a:rPr>
              <a:t>Hankittava riittävä määrä monipuolista </a:t>
            </a:r>
            <a:r>
              <a:rPr lang="fi-FI" altLang="fi-FI" sz="2000" i="1" smtClean="0">
                <a:latin typeface="Cambria" pitchFamily="18" charset="0"/>
              </a:rPr>
              <a:t>asiantuntemusta</a:t>
            </a:r>
          </a:p>
          <a:p>
            <a:pPr>
              <a:buFont typeface="Wingdings" pitchFamily="2" charset="2"/>
              <a:buChar char="ü"/>
            </a:pPr>
            <a:endParaRPr lang="fi-FI" altLang="fi-FI" sz="2000" smtClean="0"/>
          </a:p>
          <a:p>
            <a:pPr>
              <a:buFont typeface="Wingdings" pitchFamily="2" charset="2"/>
              <a:buChar char="ü"/>
            </a:pPr>
            <a:endParaRPr lang="fi-FI" altLang="fi-FI" sz="2000" smtClean="0"/>
          </a:p>
          <a:p>
            <a:endParaRPr lang="fi-FI" altLang="fi-FI" sz="2000" smtClean="0"/>
          </a:p>
          <a:p>
            <a:pPr>
              <a:buFontTx/>
              <a:buNone/>
            </a:pPr>
            <a:endParaRPr lang="fi-FI" altLang="fi-FI"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E74F9A-BF89-4411-8B6D-13038AE069B3}" type="datetime1">
              <a:rPr lang="fi-FI" altLang="fi-FI" smtClean="0"/>
              <a:pPr eaLnBrk="1" hangingPunct="1"/>
              <a:t>18.8.2014</a:t>
            </a:fld>
            <a:endParaRPr lang="fi-FI" altLang="fi-FI" smtClean="0"/>
          </a:p>
        </p:txBody>
      </p:sp>
      <p:sp>
        <p:nvSpPr>
          <p:cNvPr id="20483"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2048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ADD8E1-8A88-414B-8FC3-90EA60D03388}" type="slidenum">
              <a:rPr lang="fi-FI" altLang="fi-FI" smtClean="0"/>
              <a:pPr eaLnBrk="1" hangingPunct="1"/>
              <a:t>19</a:t>
            </a:fld>
            <a:endParaRPr lang="fi-FI" altLang="fi-FI" smtClean="0"/>
          </a:p>
        </p:txBody>
      </p:sp>
      <p:sp>
        <p:nvSpPr>
          <p:cNvPr id="20485" name="Rectangle 2"/>
          <p:cNvSpPr>
            <a:spLocks noGrp="1" noChangeArrowheads="1"/>
          </p:cNvSpPr>
          <p:nvPr>
            <p:ph type="title"/>
          </p:nvPr>
        </p:nvSpPr>
        <p:spPr>
          <a:xfrm>
            <a:off x="323850" y="274638"/>
            <a:ext cx="8362950" cy="490537"/>
          </a:xfrm>
        </p:spPr>
        <p:txBody>
          <a:bodyPr/>
          <a:lstStyle/>
          <a:p>
            <a:r>
              <a:rPr lang="fi-FI" altLang="fi-FI" sz="2800" smtClean="0"/>
              <a:t/>
            </a:r>
            <a:br>
              <a:rPr lang="fi-FI" altLang="fi-FI" sz="2800" smtClean="0"/>
            </a:br>
            <a:r>
              <a:rPr lang="fi-FI" altLang="fi-FI" sz="3200" smtClean="0">
                <a:latin typeface="Cambria" pitchFamily="18" charset="0"/>
              </a:rPr>
              <a:t>Suunnitelmassa</a:t>
            </a:r>
            <a:r>
              <a:rPr lang="fi-FI" altLang="fi-FI" sz="2800" smtClean="0"/>
              <a:t/>
            </a:r>
            <a:br>
              <a:rPr lang="fi-FI" altLang="fi-FI" sz="2800" smtClean="0"/>
            </a:br>
            <a:endParaRPr lang="fi-FI" altLang="fi-FI" sz="2800" smtClean="0"/>
          </a:p>
        </p:txBody>
      </p:sp>
      <p:sp>
        <p:nvSpPr>
          <p:cNvPr id="20486" name="Rectangle 3"/>
          <p:cNvSpPr>
            <a:spLocks noGrp="1" noChangeArrowheads="1"/>
          </p:cNvSpPr>
          <p:nvPr>
            <p:ph type="body" idx="1"/>
          </p:nvPr>
        </p:nvSpPr>
        <p:spPr>
          <a:xfrm>
            <a:off x="468313" y="981075"/>
            <a:ext cx="8218487" cy="5145088"/>
          </a:xfrm>
        </p:spPr>
        <p:txBody>
          <a:bodyPr/>
          <a:lstStyle/>
          <a:p>
            <a:pPr>
              <a:lnSpc>
                <a:spcPct val="80000"/>
              </a:lnSpc>
              <a:buFont typeface="Wingdings" pitchFamily="2" charset="2"/>
              <a:buChar char="ü"/>
            </a:pPr>
            <a:r>
              <a:rPr lang="fi-FI" altLang="fi-FI" sz="2400" i="1" smtClean="0">
                <a:latin typeface="Cambria" pitchFamily="18" charset="0"/>
              </a:rPr>
              <a:t>Arvioidaan</a:t>
            </a:r>
            <a:r>
              <a:rPr lang="fi-FI" altLang="fi-FI" sz="2400" smtClean="0">
                <a:latin typeface="Cambria" pitchFamily="18" charset="0"/>
              </a:rPr>
              <a:t> ikääntyneen väestön hyvinvoinnin tilaa, ikääntyneelle väestölle tarjolla olevien palvelujen riittävyyttä ja laatua sekä ikääntyneen väestön palvelutarpeeseen vaikuttavia tekijöitä.</a:t>
            </a:r>
          </a:p>
          <a:p>
            <a:pPr>
              <a:lnSpc>
                <a:spcPct val="80000"/>
              </a:lnSpc>
              <a:buFont typeface="Wingdings" pitchFamily="2" charset="2"/>
              <a:buChar char="ü"/>
            </a:pPr>
            <a:r>
              <a:rPr lang="fi-FI" altLang="fi-FI" sz="2400" i="1" smtClean="0">
                <a:latin typeface="Cambria" pitchFamily="18" charset="0"/>
              </a:rPr>
              <a:t>Määritellään</a:t>
            </a:r>
            <a:r>
              <a:rPr lang="fi-FI" altLang="fi-FI" sz="2400" smtClean="0">
                <a:latin typeface="Cambria" pitchFamily="18" charset="0"/>
              </a:rPr>
              <a:t> tavoitteet hyvinvoinnin, toimintakyvyn ja itsenäisen suoriutumisen tukemiseksi sekä ikääntyneelle väestölle tarjottavien palvelujen määrän ja laadun kehittämiseksi.</a:t>
            </a:r>
          </a:p>
          <a:p>
            <a:pPr>
              <a:lnSpc>
                <a:spcPct val="80000"/>
              </a:lnSpc>
              <a:buFont typeface="Wingdings" pitchFamily="2" charset="2"/>
              <a:buChar char="ü"/>
            </a:pPr>
            <a:r>
              <a:rPr lang="fi-FI" altLang="fi-FI" sz="2400" smtClean="0">
                <a:latin typeface="Cambria" pitchFamily="18" charset="0"/>
              </a:rPr>
              <a:t>Määritellään toimenpiteet, joilla kunta vastaa edellisessä kohdassa tarkoitettujen tavoitteiden toteutumisesta ja arvioidaan tarvittavat voimavarat.</a:t>
            </a:r>
          </a:p>
          <a:p>
            <a:pPr>
              <a:lnSpc>
                <a:spcPct val="80000"/>
              </a:lnSpc>
              <a:buFont typeface="Wingdings" pitchFamily="2" charset="2"/>
              <a:buChar char="ü"/>
            </a:pPr>
            <a:r>
              <a:rPr lang="fi-FI" altLang="fi-FI" sz="2400" smtClean="0">
                <a:latin typeface="Cambria" pitchFamily="18" charset="0"/>
              </a:rPr>
              <a:t>Määritellään eri toimialojen vastuut toimenpiteiden toteuttamisessa.</a:t>
            </a:r>
          </a:p>
          <a:p>
            <a:pPr>
              <a:lnSpc>
                <a:spcPct val="80000"/>
              </a:lnSpc>
              <a:buFont typeface="Wingdings" pitchFamily="2" charset="2"/>
              <a:buChar char="ü"/>
            </a:pPr>
            <a:r>
              <a:rPr lang="fi-FI" altLang="fi-FI" sz="2400" smtClean="0">
                <a:latin typeface="Cambria" pitchFamily="18" charset="0"/>
              </a:rPr>
              <a:t>Määritellään yhteistyön toteutus lain 4 § 2 esitettyjen tahojen kanssa.</a:t>
            </a:r>
          </a:p>
          <a:p>
            <a:pPr>
              <a:lnSpc>
                <a:spcPct val="80000"/>
              </a:lnSpc>
            </a:pPr>
            <a:endParaRPr lang="fi-FI" altLang="fi-FI" sz="2400" smtClean="0"/>
          </a:p>
          <a:p>
            <a:pPr>
              <a:lnSpc>
                <a:spcPct val="80000"/>
              </a:lnSpc>
              <a:buFontTx/>
              <a:buNone/>
            </a:pPr>
            <a:r>
              <a:rPr lang="fi-FI" altLang="fi-FI" sz="24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tsikko 1"/>
          <p:cNvSpPr>
            <a:spLocks noGrp="1"/>
          </p:cNvSpPr>
          <p:nvPr>
            <p:ph type="title"/>
          </p:nvPr>
        </p:nvSpPr>
        <p:spPr/>
        <p:txBody>
          <a:bodyPr/>
          <a:lstStyle/>
          <a:p>
            <a:r>
              <a:rPr lang="fi-FI" altLang="fi-FI" sz="3200" smtClean="0">
                <a:latin typeface="Cambria" pitchFamily="18" charset="0"/>
              </a:rPr>
              <a:t>Perustuslaki velvoittaa järjestämään riittävät sosiaali- ja terveyspalvelut</a:t>
            </a:r>
            <a:endParaRPr lang="fi-FI" altLang="fi-FI" sz="3200" smtClean="0"/>
          </a:p>
        </p:txBody>
      </p:sp>
      <p:sp>
        <p:nvSpPr>
          <p:cNvPr id="3075" name="Sisällön paikkamerkki 2"/>
          <p:cNvSpPr>
            <a:spLocks noGrp="1"/>
          </p:cNvSpPr>
          <p:nvPr>
            <p:ph idx="1"/>
          </p:nvPr>
        </p:nvSpPr>
        <p:spPr/>
        <p:txBody>
          <a:bodyPr/>
          <a:lstStyle/>
          <a:p>
            <a:pPr>
              <a:buFont typeface="Wingdings" pitchFamily="2" charset="2"/>
              <a:buChar char="ü"/>
            </a:pPr>
            <a:r>
              <a:rPr lang="fi-FI" altLang="fi-FI" sz="2800" smtClean="0">
                <a:latin typeface="Cambria" pitchFamily="18" charset="0"/>
              </a:rPr>
              <a:t>Perustuslain 22 §:n mukaan julkisen vallan tulee turvata riittävät sosiaali- ja terveyspalvelut ja niiden toteutuminen.</a:t>
            </a:r>
          </a:p>
          <a:p>
            <a:pPr>
              <a:buFont typeface="Wingdings" pitchFamily="2" charset="2"/>
              <a:buChar char="ü"/>
            </a:pPr>
            <a:r>
              <a:rPr lang="fi-FI" altLang="fi-FI" sz="2800" smtClean="0">
                <a:latin typeface="Cambria" pitchFamily="18" charset="0"/>
              </a:rPr>
              <a:t>Julkiseen valtaan kohdistuva toimeksiantovaikutus  sekä yleinen palvelujen turvaamis- ja edistämisvelvollisuus.</a:t>
            </a:r>
          </a:p>
          <a:p>
            <a:pPr>
              <a:buFont typeface="Wingdings" pitchFamily="2" charset="2"/>
              <a:buChar char="ü"/>
            </a:pPr>
            <a:r>
              <a:rPr lang="fi-FI" altLang="fi-FI" sz="2800" smtClean="0">
                <a:latin typeface="Cambria" pitchFamily="18" charset="0"/>
              </a:rPr>
              <a:t>Julkinen valta, valtio ja kunta, ovat velvoitettavina tahoina. </a:t>
            </a:r>
          </a:p>
          <a:p>
            <a:pPr>
              <a:buFont typeface="Wingdings" pitchFamily="2" charset="2"/>
              <a:buChar char="ü"/>
            </a:pPr>
            <a:endParaRPr lang="fi-FI" altLang="fi-FI" smtClean="0"/>
          </a:p>
        </p:txBody>
      </p:sp>
      <p:sp>
        <p:nvSpPr>
          <p:cNvPr id="3076"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0CD398-1195-46BD-B5F7-D05B0753591F}" type="datetime1">
              <a:rPr lang="fi-FI" altLang="fi-FI" smtClean="0"/>
              <a:pPr eaLnBrk="1" hangingPunct="1"/>
              <a:t>18.8.2014</a:t>
            </a:fld>
            <a:endParaRPr lang="fi-FI" altLang="fi-FI" smtClean="0"/>
          </a:p>
        </p:txBody>
      </p:sp>
      <p:sp>
        <p:nvSpPr>
          <p:cNvPr id="3077"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3078"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F0C7DF-8936-44FE-8AE5-ED2305CAED07}" type="slidenum">
              <a:rPr lang="fi-FI" altLang="fi-FI" smtClean="0"/>
              <a:pPr eaLnBrk="1" hangingPunct="1"/>
              <a:t>2</a:t>
            </a:fld>
            <a:endParaRPr lang="fi-FI" altLang="fi-FI"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B4CC87-4181-4F85-906A-6DD4746F9118}" type="datetime1">
              <a:rPr lang="fi-FI" altLang="fi-FI" smtClean="0"/>
              <a:pPr eaLnBrk="1" hangingPunct="1"/>
              <a:t>18.8.2014</a:t>
            </a:fld>
            <a:endParaRPr lang="fi-FI" altLang="fi-FI" smtClean="0"/>
          </a:p>
        </p:txBody>
      </p:sp>
      <p:sp>
        <p:nvSpPr>
          <p:cNvPr id="21507"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2150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A6EBC0-170C-4CB8-9D0B-2C79DEF8262E}" type="slidenum">
              <a:rPr lang="fi-FI" altLang="fi-FI" smtClean="0"/>
              <a:pPr eaLnBrk="1" hangingPunct="1"/>
              <a:t>20</a:t>
            </a:fld>
            <a:endParaRPr lang="fi-FI" altLang="fi-FI" smtClean="0"/>
          </a:p>
        </p:txBody>
      </p:sp>
      <p:sp>
        <p:nvSpPr>
          <p:cNvPr id="21509" name="Rectangle 2"/>
          <p:cNvSpPr>
            <a:spLocks noGrp="1" noChangeArrowheads="1"/>
          </p:cNvSpPr>
          <p:nvPr>
            <p:ph type="title"/>
          </p:nvPr>
        </p:nvSpPr>
        <p:spPr>
          <a:xfrm>
            <a:off x="323850" y="333375"/>
            <a:ext cx="8229600" cy="1143000"/>
          </a:xfrm>
        </p:spPr>
        <p:txBody>
          <a:bodyPr/>
          <a:lstStyle/>
          <a:p>
            <a:r>
              <a:rPr lang="fi-FI" altLang="fi-FI" sz="2800" smtClean="0">
                <a:latin typeface="Cambria" pitchFamily="18" charset="0"/>
              </a:rPr>
              <a:t>Palvelujen riittävyyden ja laadun arviointi 6 §</a:t>
            </a:r>
          </a:p>
        </p:txBody>
      </p:sp>
      <p:sp>
        <p:nvSpPr>
          <p:cNvPr id="21510" name="Rectangle 3"/>
          <p:cNvSpPr>
            <a:spLocks noGrp="1" noChangeArrowheads="1"/>
          </p:cNvSpPr>
          <p:nvPr>
            <p:ph type="body" idx="1"/>
          </p:nvPr>
        </p:nvSpPr>
        <p:spPr>
          <a:xfrm>
            <a:off x="323850" y="1196975"/>
            <a:ext cx="8301038" cy="5040313"/>
          </a:xfrm>
        </p:spPr>
        <p:txBody>
          <a:bodyPr/>
          <a:lstStyle/>
          <a:p>
            <a:pPr>
              <a:lnSpc>
                <a:spcPct val="80000"/>
              </a:lnSpc>
              <a:buFontTx/>
              <a:buNone/>
            </a:pPr>
            <a:endParaRPr lang="fi-FI" altLang="fi-FI" sz="2400" smtClean="0"/>
          </a:p>
          <a:p>
            <a:pPr>
              <a:lnSpc>
                <a:spcPct val="80000"/>
              </a:lnSpc>
              <a:buFont typeface="Wingdings" pitchFamily="2" charset="2"/>
              <a:buChar char="ü"/>
            </a:pPr>
            <a:r>
              <a:rPr lang="fi-FI" altLang="fi-FI" sz="2400" smtClean="0">
                <a:latin typeface="Cambria" pitchFamily="18" charset="0"/>
              </a:rPr>
              <a:t>Kunnan sosiaalihuollosta vastaavan toimielimen on vuosittain arvioitava iäkkäiden henkilöiden tarvitsemien sosiaalipalvelujen riittävyyttä ja laatua alueellaan.</a:t>
            </a:r>
          </a:p>
          <a:p>
            <a:pPr>
              <a:lnSpc>
                <a:spcPct val="80000"/>
              </a:lnSpc>
              <a:buFontTx/>
              <a:buNone/>
            </a:pPr>
            <a:endParaRPr lang="fi-FI" altLang="fi-FI" sz="2400" smtClean="0">
              <a:latin typeface="Cambria" pitchFamily="18" charset="0"/>
            </a:endParaRPr>
          </a:p>
          <a:p>
            <a:pPr>
              <a:lnSpc>
                <a:spcPct val="80000"/>
              </a:lnSpc>
              <a:buFont typeface="Wingdings" pitchFamily="2" charset="2"/>
              <a:buChar char="ü"/>
            </a:pPr>
            <a:r>
              <a:rPr lang="fi-FI" altLang="fi-FI" sz="2400" smtClean="0">
                <a:latin typeface="Cambria" pitchFamily="18" charset="0"/>
              </a:rPr>
              <a:t>Kunnan on kerättävä säännöllisesti palautetta palveluja käyttäviltä, heidän omaisiltaan, läheisiltään ja kunnan henkilöstöltä.</a:t>
            </a:r>
          </a:p>
          <a:p>
            <a:pPr>
              <a:lnSpc>
                <a:spcPct val="80000"/>
              </a:lnSpc>
            </a:pPr>
            <a:endParaRPr lang="fi-FI" altLang="fi-FI" sz="2400" smtClean="0">
              <a:latin typeface="Cambria" pitchFamily="18" charset="0"/>
            </a:endParaRPr>
          </a:p>
          <a:p>
            <a:pPr>
              <a:lnSpc>
                <a:spcPct val="80000"/>
              </a:lnSpc>
              <a:buFont typeface="Wingdings" pitchFamily="2" charset="2"/>
              <a:buChar char="ü"/>
            </a:pPr>
            <a:r>
              <a:rPr lang="fi-FI" altLang="fi-FI" sz="2400" smtClean="0">
                <a:latin typeface="Cambria" pitchFamily="18" charset="0"/>
              </a:rPr>
              <a:t>Kunnan on koottava tiedot palveluihin käytetyistä taloudellisista voimavaroista, henkilöstön määrästä ja koulutuksesta.</a:t>
            </a:r>
          </a:p>
          <a:p>
            <a:pPr>
              <a:lnSpc>
                <a:spcPct val="80000"/>
              </a:lnSpc>
              <a:buFontTx/>
              <a:buNone/>
            </a:pPr>
            <a:endParaRPr lang="fi-FI" altLang="fi-FI" sz="2400" smtClean="0">
              <a:latin typeface="Cambria" pitchFamily="18" charset="0"/>
            </a:endParaRPr>
          </a:p>
          <a:p>
            <a:pPr>
              <a:lnSpc>
                <a:spcPct val="80000"/>
              </a:lnSpc>
              <a:buFont typeface="Wingdings" pitchFamily="2" charset="2"/>
              <a:buChar char="ü"/>
            </a:pPr>
            <a:r>
              <a:rPr lang="fi-FI" altLang="fi-FI" sz="2400" smtClean="0">
                <a:latin typeface="Cambria" pitchFamily="18" charset="0"/>
              </a:rPr>
              <a:t>Arvioinnissa on otettava huomioon sosiaaliasiamiehen vuosittaisessa selvityksessä esitetyt havainnot.</a:t>
            </a:r>
          </a:p>
          <a:p>
            <a:pPr>
              <a:lnSpc>
                <a:spcPct val="80000"/>
              </a:lnSpc>
            </a:pPr>
            <a:endParaRPr lang="fi-FI" altLang="fi-FI" sz="2000" smtClean="0">
              <a:latin typeface="Cambr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4D3B5A-3894-4531-BE92-8E0916EE313B}" type="datetime1">
              <a:rPr lang="fi-FI" altLang="fi-FI" smtClean="0"/>
              <a:pPr eaLnBrk="1" hangingPunct="1"/>
              <a:t>18.8.2014</a:t>
            </a:fld>
            <a:endParaRPr lang="fi-FI" altLang="fi-FI" smtClean="0"/>
          </a:p>
        </p:txBody>
      </p:sp>
      <p:sp>
        <p:nvSpPr>
          <p:cNvPr id="22531"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2253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562197-4C06-406E-97B7-0AAE9059CE0D}" type="slidenum">
              <a:rPr lang="fi-FI" altLang="fi-FI" smtClean="0"/>
              <a:pPr eaLnBrk="1" hangingPunct="1"/>
              <a:t>21</a:t>
            </a:fld>
            <a:endParaRPr lang="fi-FI" altLang="fi-FI" smtClean="0"/>
          </a:p>
        </p:txBody>
      </p:sp>
      <p:sp>
        <p:nvSpPr>
          <p:cNvPr id="22533" name="Rectangle 2"/>
          <p:cNvSpPr>
            <a:spLocks noGrp="1" noChangeArrowheads="1"/>
          </p:cNvSpPr>
          <p:nvPr>
            <p:ph type="title"/>
          </p:nvPr>
        </p:nvSpPr>
        <p:spPr/>
        <p:txBody>
          <a:bodyPr/>
          <a:lstStyle/>
          <a:p>
            <a:r>
              <a:rPr lang="fi-FI" altLang="fi-FI" sz="3200" smtClean="0">
                <a:latin typeface="Cambria" pitchFamily="18" charset="0"/>
              </a:rPr>
              <a:t>Palvelujen saatavuus ja saavutettavuus 7 § </a:t>
            </a:r>
          </a:p>
        </p:txBody>
      </p:sp>
      <p:sp>
        <p:nvSpPr>
          <p:cNvPr id="22534" name="Rectangle 3"/>
          <p:cNvSpPr>
            <a:spLocks noGrp="1" noChangeArrowheads="1"/>
          </p:cNvSpPr>
          <p:nvPr>
            <p:ph type="body" idx="1"/>
          </p:nvPr>
        </p:nvSpPr>
        <p:spPr>
          <a:xfrm>
            <a:off x="468313" y="1557338"/>
            <a:ext cx="8218487" cy="4568825"/>
          </a:xfrm>
        </p:spPr>
        <p:txBody>
          <a:bodyPr/>
          <a:lstStyle/>
          <a:p>
            <a:pPr>
              <a:lnSpc>
                <a:spcPct val="90000"/>
              </a:lnSpc>
              <a:buFont typeface="Wingdings" pitchFamily="2" charset="2"/>
              <a:buChar char="ü"/>
            </a:pPr>
            <a:r>
              <a:rPr lang="fi-FI" altLang="fi-FI" sz="2400" smtClean="0">
                <a:latin typeface="Cambria" pitchFamily="18" charset="0"/>
              </a:rPr>
              <a:t>Kunnan on järjestettävä ikääntyneen väestön sosiaalipalvelut sisällöltään, laadultaan ja laajuudeltaan sellaisina  kuin kunnan ikääntyneen väestön hyvinvointi, sosiaalinen turvallisuus ja toimintakyky edellyttävät.</a:t>
            </a:r>
          </a:p>
          <a:p>
            <a:pPr>
              <a:lnSpc>
                <a:spcPct val="90000"/>
              </a:lnSpc>
            </a:pPr>
            <a:endParaRPr lang="fi-FI" altLang="fi-FI" sz="2400" smtClean="0">
              <a:latin typeface="Cambria" pitchFamily="18" charset="0"/>
            </a:endParaRPr>
          </a:p>
          <a:p>
            <a:pPr>
              <a:lnSpc>
                <a:spcPct val="90000"/>
              </a:lnSpc>
              <a:buFont typeface="Wingdings" pitchFamily="2" charset="2"/>
              <a:buChar char="ü"/>
            </a:pPr>
            <a:r>
              <a:rPr lang="fi-FI" altLang="fi-FI" sz="2400" smtClean="0">
                <a:latin typeface="Cambria" pitchFamily="18" charset="0"/>
              </a:rPr>
              <a:t>Palvelut tulee olla saatavilla </a:t>
            </a:r>
            <a:r>
              <a:rPr lang="fi-FI" altLang="fi-FI" sz="2400" i="1" smtClean="0">
                <a:latin typeface="Cambria" pitchFamily="18" charset="0"/>
              </a:rPr>
              <a:t>yhdenvertaisesti</a:t>
            </a:r>
            <a:r>
              <a:rPr lang="fi-FI" altLang="fi-FI" sz="2400" smtClean="0">
                <a:latin typeface="Cambria" pitchFamily="18" charset="0"/>
              </a:rPr>
              <a:t>.</a:t>
            </a:r>
          </a:p>
          <a:p>
            <a:pPr>
              <a:lnSpc>
                <a:spcPct val="90000"/>
              </a:lnSpc>
            </a:pPr>
            <a:endParaRPr lang="fi-FI" altLang="fi-FI" sz="2400" smtClean="0">
              <a:latin typeface="Cambria" pitchFamily="18" charset="0"/>
            </a:endParaRPr>
          </a:p>
          <a:p>
            <a:pPr>
              <a:lnSpc>
                <a:spcPct val="90000"/>
              </a:lnSpc>
              <a:buFont typeface="Wingdings" pitchFamily="2" charset="2"/>
              <a:buChar char="ü"/>
            </a:pPr>
            <a:r>
              <a:rPr lang="fi-FI" altLang="fi-FI" sz="2400" smtClean="0">
                <a:latin typeface="Cambria" pitchFamily="18" charset="0"/>
              </a:rPr>
              <a:t>Palvelut on järjestettävä </a:t>
            </a:r>
            <a:r>
              <a:rPr lang="fi-FI" altLang="fi-FI" sz="2400" i="1" smtClean="0">
                <a:latin typeface="Cambria" pitchFamily="18" charset="0"/>
              </a:rPr>
              <a:t>lähellä asiakkaita</a:t>
            </a:r>
            <a:r>
              <a:rPr lang="fi-FI" altLang="fi-FI" sz="2400" smtClean="0">
                <a:latin typeface="Cambria" pitchFamily="18" charset="0"/>
              </a:rPr>
              <a:t>, jollei keskittäminen ole perusteltua niiden laadun ja turvallisuuden kannalta.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538305-3667-4CAC-931F-32D92F736AE2}" type="datetime1">
              <a:rPr lang="fi-FI" altLang="fi-FI" smtClean="0"/>
              <a:pPr eaLnBrk="1" hangingPunct="1"/>
              <a:t>18.8.2014</a:t>
            </a:fld>
            <a:endParaRPr lang="fi-FI" altLang="fi-FI" smtClean="0"/>
          </a:p>
        </p:txBody>
      </p:sp>
      <p:sp>
        <p:nvSpPr>
          <p:cNvPr id="23555"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2355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73E412-1D44-403B-8C16-D7EC3C25071A}" type="slidenum">
              <a:rPr lang="fi-FI" altLang="fi-FI" smtClean="0"/>
              <a:pPr eaLnBrk="1" hangingPunct="1"/>
              <a:t>22</a:t>
            </a:fld>
            <a:endParaRPr lang="fi-FI" altLang="fi-FI" smtClean="0"/>
          </a:p>
        </p:txBody>
      </p:sp>
      <p:sp>
        <p:nvSpPr>
          <p:cNvPr id="23557" name="Rectangle 2"/>
          <p:cNvSpPr>
            <a:spLocks noGrp="1" noChangeArrowheads="1"/>
          </p:cNvSpPr>
          <p:nvPr>
            <p:ph type="title"/>
          </p:nvPr>
        </p:nvSpPr>
        <p:spPr/>
        <p:txBody>
          <a:bodyPr/>
          <a:lstStyle/>
          <a:p>
            <a:r>
              <a:rPr lang="fi-FI" altLang="fi-FI" sz="3200" smtClean="0">
                <a:latin typeface="Cambria" pitchFamily="18" charset="0"/>
              </a:rPr>
              <a:t>Palvelujen kieli 8 §</a:t>
            </a:r>
          </a:p>
        </p:txBody>
      </p:sp>
      <p:sp>
        <p:nvSpPr>
          <p:cNvPr id="23558" name="Rectangle 3"/>
          <p:cNvSpPr>
            <a:spLocks noGrp="1" noChangeArrowheads="1"/>
          </p:cNvSpPr>
          <p:nvPr>
            <p:ph type="body" idx="1"/>
          </p:nvPr>
        </p:nvSpPr>
        <p:spPr/>
        <p:txBody>
          <a:bodyPr/>
          <a:lstStyle/>
          <a:p>
            <a:pPr>
              <a:lnSpc>
                <a:spcPct val="90000"/>
              </a:lnSpc>
              <a:buFont typeface="Wingdings" pitchFamily="2" charset="2"/>
              <a:buChar char="ü"/>
            </a:pPr>
            <a:r>
              <a:rPr lang="fi-FI" altLang="fi-FI" sz="2400" smtClean="0">
                <a:latin typeface="Cambria" pitchFamily="18" charset="0"/>
              </a:rPr>
              <a:t>Yksikielisen kunnan on järjestettävä palvelut kunnan kielellä. Kaksikielisen kunnan järjestettävä palvelunsa suomen ja ruotsin kielellä siten, että palvelujen käyttäjä saa palvelut valitsemallaan kielellä kielilain mukaisesti.</a:t>
            </a:r>
          </a:p>
          <a:p>
            <a:pPr>
              <a:lnSpc>
                <a:spcPct val="90000"/>
              </a:lnSpc>
              <a:buFont typeface="Wingdings" pitchFamily="2" charset="2"/>
              <a:buChar char="ü"/>
            </a:pPr>
            <a:r>
              <a:rPr lang="fi-FI" altLang="fi-FI" sz="2400" smtClean="0">
                <a:latin typeface="Cambria" pitchFamily="18" charset="0"/>
              </a:rPr>
              <a:t>Kunnan on lisäksi huolehdittava siitä, että Pohjoismaiden kansalaiset voivat palveluja käyttäessään tarvittaessa käyttää omaa kieltään, suomen, islannin, norjan, ruotsin tai tanskan kieltä ja saavat tarvittavan tulkkaus- ja käännösavun.</a:t>
            </a:r>
          </a:p>
          <a:p>
            <a:pPr>
              <a:lnSpc>
                <a:spcPct val="90000"/>
              </a:lnSpc>
              <a:buFont typeface="Wingdings" pitchFamily="2" charset="2"/>
              <a:buChar char="ü"/>
            </a:pPr>
            <a:r>
              <a:rPr lang="fi-FI" altLang="fi-FI" sz="2400" smtClean="0">
                <a:latin typeface="Cambria" pitchFamily="18" charset="0"/>
              </a:rPr>
              <a:t>Oikeudesta käyttää saamen kieltä säädetään saamen kielilaissa.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607170-0499-4664-9A8D-0790ABC002D4}" type="datetime1">
              <a:rPr lang="fi-FI" altLang="fi-FI" smtClean="0"/>
              <a:pPr eaLnBrk="1" hangingPunct="1"/>
              <a:t>18.8.2014</a:t>
            </a:fld>
            <a:endParaRPr lang="fi-FI" altLang="fi-FI" smtClean="0"/>
          </a:p>
        </p:txBody>
      </p:sp>
      <p:sp>
        <p:nvSpPr>
          <p:cNvPr id="24579"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2458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02E5E6-9BC3-4A2E-BD55-40C5774A7E52}" type="slidenum">
              <a:rPr lang="fi-FI" altLang="fi-FI" smtClean="0"/>
              <a:pPr eaLnBrk="1" hangingPunct="1"/>
              <a:t>23</a:t>
            </a:fld>
            <a:endParaRPr lang="fi-FI" altLang="fi-FI" smtClean="0"/>
          </a:p>
        </p:txBody>
      </p:sp>
      <p:sp>
        <p:nvSpPr>
          <p:cNvPr id="24581" name="Rectangle 2"/>
          <p:cNvSpPr>
            <a:spLocks noGrp="1" noChangeArrowheads="1"/>
          </p:cNvSpPr>
          <p:nvPr>
            <p:ph type="title"/>
          </p:nvPr>
        </p:nvSpPr>
        <p:spPr/>
        <p:txBody>
          <a:bodyPr/>
          <a:lstStyle/>
          <a:p>
            <a:r>
              <a:rPr lang="fi-FI" altLang="fi-FI" sz="2800" smtClean="0">
                <a:latin typeface="Cambria" pitchFamily="18" charset="0"/>
              </a:rPr>
              <a:t>Kunnan voimavarat</a:t>
            </a:r>
            <a:br>
              <a:rPr lang="fi-FI" altLang="fi-FI" sz="2800" smtClean="0">
                <a:latin typeface="Cambria" pitchFamily="18" charset="0"/>
              </a:rPr>
            </a:br>
            <a:r>
              <a:rPr lang="fi-FI" altLang="fi-FI" sz="2800" smtClean="0">
                <a:latin typeface="Cambria" pitchFamily="18" charset="0"/>
              </a:rPr>
              <a:t>9 §</a:t>
            </a:r>
          </a:p>
        </p:txBody>
      </p:sp>
      <p:sp>
        <p:nvSpPr>
          <p:cNvPr id="24582" name="Rectangle 3"/>
          <p:cNvSpPr>
            <a:spLocks noGrp="1" noChangeArrowheads="1"/>
          </p:cNvSpPr>
          <p:nvPr>
            <p:ph type="body" idx="1"/>
          </p:nvPr>
        </p:nvSpPr>
        <p:spPr/>
        <p:txBody>
          <a:bodyPr/>
          <a:lstStyle/>
          <a:p>
            <a:pPr>
              <a:lnSpc>
                <a:spcPct val="80000"/>
              </a:lnSpc>
              <a:buFont typeface="Wingdings" pitchFamily="2" charset="2"/>
              <a:buChar char="ü"/>
            </a:pPr>
            <a:r>
              <a:rPr lang="fi-FI" altLang="fi-FI" sz="2400" smtClean="0">
                <a:latin typeface="Cambria" pitchFamily="18" charset="0"/>
              </a:rPr>
              <a:t>Terveydenhuoltolain tarkoittamien voimavarojen lisäksi kunnan on osoitettava vanhuspalvelulain 5 §:ssä tarkoitetun suunnitelman toteuttamiseksi</a:t>
            </a:r>
            <a:r>
              <a:rPr lang="fi-FI" altLang="fi-FI" sz="2400" i="1" smtClean="0">
                <a:latin typeface="Cambria" pitchFamily="18" charset="0"/>
              </a:rPr>
              <a:t> riittävät voimavarat </a:t>
            </a:r>
            <a:r>
              <a:rPr lang="fi-FI" altLang="fi-FI" sz="2400" smtClean="0">
                <a:latin typeface="Cambria" pitchFamily="18" charset="0"/>
              </a:rPr>
              <a:t>ikääntyneen väestön toimintakyvyn ja itsenäisen suoriutumisen tukemiseen sekä iäkkäille henkilöille järjestettäviin sosiaalipalveluihin, jotka ovat kunnan peruspalvelujen valtionosuuden perusteena.</a:t>
            </a:r>
          </a:p>
          <a:p>
            <a:pPr>
              <a:lnSpc>
                <a:spcPct val="80000"/>
              </a:lnSpc>
              <a:buFontTx/>
              <a:buNone/>
            </a:pPr>
            <a:endParaRPr lang="fi-FI" altLang="fi-FI" sz="2400" smtClean="0">
              <a:latin typeface="Cambria" pitchFamily="18" charset="0"/>
            </a:endParaRPr>
          </a:p>
          <a:p>
            <a:pPr>
              <a:lnSpc>
                <a:spcPct val="80000"/>
              </a:lnSpc>
              <a:buFont typeface="Wingdings" pitchFamily="2" charset="2"/>
              <a:buChar char="ü"/>
            </a:pPr>
            <a:r>
              <a:rPr lang="fi-FI" altLang="fi-FI" sz="2400" smtClean="0">
                <a:latin typeface="Cambria" pitchFamily="18" charset="0"/>
              </a:rPr>
              <a:t>Lisäksi kunnan on tuettava ikääntyneen väestön hyvinvointia, terveyttä, toimintakykyä ja itsenäistä suoriutumista osoittamalla voimavaroja muihinkin kuin 1 momentissa tarkoitettuihin toimintoihin.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B95344-9889-499D-90F6-4C3EF6B1E920}" type="datetime1">
              <a:rPr lang="fi-FI" altLang="fi-FI" smtClean="0"/>
              <a:pPr eaLnBrk="1" hangingPunct="1"/>
              <a:t>18.8.2014</a:t>
            </a:fld>
            <a:endParaRPr lang="fi-FI" altLang="fi-FI" smtClean="0"/>
          </a:p>
        </p:txBody>
      </p:sp>
      <p:sp>
        <p:nvSpPr>
          <p:cNvPr id="25603"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2560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A5E35F-685D-4677-B880-47C0F5987028}" type="slidenum">
              <a:rPr lang="fi-FI" altLang="fi-FI" smtClean="0"/>
              <a:pPr eaLnBrk="1" hangingPunct="1"/>
              <a:t>24</a:t>
            </a:fld>
            <a:endParaRPr lang="fi-FI" altLang="fi-FI" smtClean="0"/>
          </a:p>
        </p:txBody>
      </p:sp>
      <p:sp>
        <p:nvSpPr>
          <p:cNvPr id="25605" name="Rectangle 2"/>
          <p:cNvSpPr>
            <a:spLocks noGrp="1" noChangeArrowheads="1"/>
          </p:cNvSpPr>
          <p:nvPr>
            <p:ph type="title"/>
          </p:nvPr>
        </p:nvSpPr>
        <p:spPr>
          <a:xfrm>
            <a:off x="0" y="188913"/>
            <a:ext cx="8229600" cy="1287462"/>
          </a:xfrm>
        </p:spPr>
        <p:txBody>
          <a:bodyPr/>
          <a:lstStyle/>
          <a:p>
            <a:r>
              <a:rPr lang="fi-FI" altLang="fi-FI" sz="3200" smtClean="0">
                <a:latin typeface="Cambria" pitchFamily="18" charset="0"/>
              </a:rPr>
              <a:t>Asiantuntemus 10 §</a:t>
            </a:r>
          </a:p>
        </p:txBody>
      </p:sp>
      <p:sp>
        <p:nvSpPr>
          <p:cNvPr id="25606" name="Rectangle 3"/>
          <p:cNvSpPr>
            <a:spLocks noGrp="1" noChangeArrowheads="1"/>
          </p:cNvSpPr>
          <p:nvPr>
            <p:ph type="body" idx="1"/>
          </p:nvPr>
        </p:nvSpPr>
        <p:spPr>
          <a:xfrm>
            <a:off x="468313" y="1268413"/>
            <a:ext cx="8218487" cy="4857750"/>
          </a:xfrm>
        </p:spPr>
        <p:txBody>
          <a:bodyPr/>
          <a:lstStyle/>
          <a:p>
            <a:pPr>
              <a:lnSpc>
                <a:spcPct val="90000"/>
              </a:lnSpc>
              <a:buFont typeface="Wingdings" pitchFamily="2" charset="2"/>
              <a:buChar char="ü"/>
            </a:pPr>
            <a:endParaRPr lang="fi-FI" altLang="fi-FI" sz="2400" smtClean="0"/>
          </a:p>
          <a:p>
            <a:pPr>
              <a:lnSpc>
                <a:spcPct val="90000"/>
              </a:lnSpc>
              <a:buFont typeface="Wingdings" pitchFamily="2" charset="2"/>
              <a:buChar char="ü"/>
            </a:pPr>
            <a:r>
              <a:rPr lang="fi-FI" altLang="fi-FI" sz="2400" smtClean="0">
                <a:latin typeface="Cambria" pitchFamily="18" charset="0"/>
              </a:rPr>
              <a:t>Kunnan käytettävissä on oltava ikääntyneen väestön hyvinvoinnin, terveyden, toimintakyvyn ja itsenäisen suoriutumisen tukemista sekä sosiaali- ja terveyspalvelujen laadukasta järjestämistä varten riittävästi monipuolista asiantuntemusta.</a:t>
            </a:r>
          </a:p>
          <a:p>
            <a:pPr>
              <a:lnSpc>
                <a:spcPct val="90000"/>
              </a:lnSpc>
              <a:buFontTx/>
              <a:buNone/>
            </a:pPr>
            <a:endParaRPr lang="fi-FI" altLang="fi-FI" sz="2400" smtClean="0">
              <a:latin typeface="Cambria" pitchFamily="18" charset="0"/>
            </a:endParaRPr>
          </a:p>
          <a:p>
            <a:pPr>
              <a:lnSpc>
                <a:spcPct val="90000"/>
              </a:lnSpc>
              <a:buFont typeface="Wingdings" pitchFamily="2" charset="2"/>
              <a:buChar char="ü"/>
            </a:pPr>
            <a:r>
              <a:rPr lang="fi-FI" altLang="fi-FI" sz="2400" smtClean="0">
                <a:latin typeface="Cambria" pitchFamily="18" charset="0"/>
              </a:rPr>
              <a:t>Erityisasiantuntemusta oltava ainakin hyvinvoinnin ja terveyden edistämisen, gerontologisen hoito- ja sosiaalityön, geriatrian, lääkehoidon, ravitsemuksen, monialaisen kuntoutuksen sekä suun terveydenhuollon alalta. </a:t>
            </a:r>
          </a:p>
          <a:p>
            <a:pPr>
              <a:lnSpc>
                <a:spcPct val="90000"/>
              </a:lnSpc>
              <a:buFontTx/>
              <a:buNone/>
            </a:pPr>
            <a:endParaRPr lang="fi-FI" altLang="fi-FI" sz="2400" smtClean="0">
              <a:latin typeface="Cambri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6EFEBF8-C960-4C89-8F7C-CA10800CE04B}" type="datetime1">
              <a:rPr lang="fi-FI" altLang="fi-FI" smtClean="0"/>
              <a:pPr eaLnBrk="1" hangingPunct="1"/>
              <a:t>18.8.2014</a:t>
            </a:fld>
            <a:endParaRPr lang="fi-FI" altLang="fi-FI" smtClean="0"/>
          </a:p>
        </p:txBody>
      </p:sp>
      <p:sp>
        <p:nvSpPr>
          <p:cNvPr id="26627"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2662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211EE3-B670-45BA-899E-74EB8DB90548}" type="slidenum">
              <a:rPr lang="fi-FI" altLang="fi-FI" smtClean="0"/>
              <a:pPr eaLnBrk="1" hangingPunct="1"/>
              <a:t>25</a:t>
            </a:fld>
            <a:endParaRPr lang="fi-FI" altLang="fi-FI" smtClean="0"/>
          </a:p>
        </p:txBody>
      </p:sp>
      <p:sp>
        <p:nvSpPr>
          <p:cNvPr id="26629" name="Rectangle 2"/>
          <p:cNvSpPr>
            <a:spLocks noGrp="1" noChangeArrowheads="1"/>
          </p:cNvSpPr>
          <p:nvPr>
            <p:ph type="title"/>
          </p:nvPr>
        </p:nvSpPr>
        <p:spPr/>
        <p:txBody>
          <a:bodyPr/>
          <a:lstStyle/>
          <a:p>
            <a:r>
              <a:rPr lang="fi-FI" altLang="fi-FI" sz="3600" smtClean="0">
                <a:latin typeface="Cambria" pitchFamily="18" charset="0"/>
              </a:rPr>
              <a:t>Vanhusneuvosto 11 §</a:t>
            </a:r>
          </a:p>
        </p:txBody>
      </p:sp>
      <p:sp>
        <p:nvSpPr>
          <p:cNvPr id="26630" name="Rectangle 3"/>
          <p:cNvSpPr>
            <a:spLocks noGrp="1" noChangeArrowheads="1"/>
          </p:cNvSpPr>
          <p:nvPr>
            <p:ph type="body" idx="1"/>
          </p:nvPr>
        </p:nvSpPr>
        <p:spPr>
          <a:xfrm>
            <a:off x="468313" y="1125538"/>
            <a:ext cx="8218487" cy="5000625"/>
          </a:xfrm>
        </p:spPr>
        <p:txBody>
          <a:bodyPr/>
          <a:lstStyle/>
          <a:p>
            <a:pPr>
              <a:lnSpc>
                <a:spcPct val="90000"/>
              </a:lnSpc>
              <a:buFont typeface="Wingdings" pitchFamily="2" charset="2"/>
              <a:buChar char="ü"/>
            </a:pPr>
            <a:r>
              <a:rPr lang="fi-FI" altLang="fi-FI" sz="2000" smtClean="0">
                <a:latin typeface="Cambria" pitchFamily="18" charset="0"/>
              </a:rPr>
              <a:t>Kunnan on asetettava ikääntyneen väestön </a:t>
            </a:r>
            <a:r>
              <a:rPr lang="fi-FI" altLang="fi-FI" sz="2000" i="1" smtClean="0">
                <a:latin typeface="Cambria" pitchFamily="18" charset="0"/>
              </a:rPr>
              <a:t>osallistumis- ja vaikuttamismahdollisuuksien varmistamiseksi </a:t>
            </a:r>
            <a:r>
              <a:rPr lang="fi-FI" altLang="fi-FI" sz="2000" smtClean="0">
                <a:latin typeface="Cambria" pitchFamily="18" charset="0"/>
              </a:rPr>
              <a:t>vanhusneuvosto ja huolehdittava sen toimintaedellytyksistä. </a:t>
            </a:r>
          </a:p>
          <a:p>
            <a:pPr>
              <a:lnSpc>
                <a:spcPct val="90000"/>
              </a:lnSpc>
              <a:buFontTx/>
              <a:buNone/>
            </a:pPr>
            <a:endParaRPr lang="fi-FI" altLang="fi-FI" sz="2000" smtClean="0">
              <a:latin typeface="Cambria" pitchFamily="18" charset="0"/>
            </a:endParaRPr>
          </a:p>
          <a:p>
            <a:pPr>
              <a:lnSpc>
                <a:spcPct val="90000"/>
              </a:lnSpc>
              <a:buFont typeface="Wingdings" pitchFamily="2" charset="2"/>
              <a:buChar char="ü"/>
            </a:pPr>
            <a:r>
              <a:rPr lang="fi-FI" altLang="fi-FI" sz="2000" smtClean="0">
                <a:latin typeface="Cambria" pitchFamily="18" charset="0"/>
              </a:rPr>
              <a:t>Lisäksi kunnan on turvattava kuntalain 27 §:n mukaisesti kunnan asukkaiden osallistumis- ja vaikuttamismahdollisuuksista.</a:t>
            </a:r>
          </a:p>
          <a:p>
            <a:pPr>
              <a:lnSpc>
                <a:spcPct val="90000"/>
              </a:lnSpc>
              <a:buFont typeface="Wingdings" pitchFamily="2" charset="2"/>
              <a:buChar char="ü"/>
            </a:pPr>
            <a:endParaRPr lang="fi-FI" altLang="fi-FI" sz="2000" smtClean="0">
              <a:latin typeface="Cambria" pitchFamily="18" charset="0"/>
            </a:endParaRPr>
          </a:p>
          <a:p>
            <a:pPr>
              <a:lnSpc>
                <a:spcPct val="90000"/>
              </a:lnSpc>
              <a:buFont typeface="Wingdings" pitchFamily="2" charset="2"/>
              <a:buChar char="ü"/>
            </a:pPr>
            <a:r>
              <a:rPr lang="fi-FI" altLang="fi-FI" sz="2000" smtClean="0">
                <a:latin typeface="Cambria" pitchFamily="18" charset="0"/>
              </a:rPr>
              <a:t>Vanhusneuvostolle on annettava mahdollisuus vaikuttaa kunnan eri toimialojen toiminnan suunnitteluun, valmisteluun ja seurantaan asioissa, joilla on merkitystä ikääntyneen väestön hyvinvoinnin, terveyden, osallisuuden, elinympäristön, asumisen, liikkumisen tai päivittäisistä toiminnoista suoriutumisen taikka ikääntyneen väestön tarvitsemien palvelujen kannalta. Lisäksi se on otettava mukaan vanhuspalvelulain 5 §:n tarkoittaman suunnitelman valmisteluun ja arviointiin.</a:t>
            </a:r>
          </a:p>
          <a:p>
            <a:pPr>
              <a:lnSpc>
                <a:spcPct val="90000"/>
              </a:lnSpc>
            </a:pPr>
            <a:endParaRPr lang="fi-FI" altLang="fi-FI" sz="2000" smtClean="0"/>
          </a:p>
          <a:p>
            <a:pPr>
              <a:lnSpc>
                <a:spcPct val="90000"/>
              </a:lnSpc>
              <a:buFontTx/>
              <a:buNone/>
            </a:pPr>
            <a:r>
              <a:rPr lang="fi-FI" altLang="fi-FI" sz="200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1A5D9A-3824-40B6-A972-CB99687A3A12}" type="datetime1">
              <a:rPr lang="fi-FI" altLang="fi-FI" smtClean="0"/>
              <a:pPr eaLnBrk="1" hangingPunct="1"/>
              <a:t>18.8.2014</a:t>
            </a:fld>
            <a:endParaRPr lang="fi-FI" altLang="fi-FI" smtClean="0"/>
          </a:p>
        </p:txBody>
      </p:sp>
      <p:sp>
        <p:nvSpPr>
          <p:cNvPr id="27651"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2765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0034FB-23E6-40AF-B31F-9C7E066857A0}" type="slidenum">
              <a:rPr lang="fi-FI" altLang="fi-FI" smtClean="0"/>
              <a:pPr eaLnBrk="1" hangingPunct="1"/>
              <a:t>26</a:t>
            </a:fld>
            <a:endParaRPr lang="fi-FI" altLang="fi-FI" smtClean="0"/>
          </a:p>
        </p:txBody>
      </p:sp>
      <p:sp>
        <p:nvSpPr>
          <p:cNvPr id="27653" name="Rectangle 2"/>
          <p:cNvSpPr>
            <a:spLocks noGrp="1" noChangeArrowheads="1"/>
          </p:cNvSpPr>
          <p:nvPr>
            <p:ph type="title"/>
          </p:nvPr>
        </p:nvSpPr>
        <p:spPr/>
        <p:txBody>
          <a:bodyPr/>
          <a:lstStyle/>
          <a:p>
            <a:r>
              <a:rPr lang="fi-FI" altLang="fi-FI" sz="4000" smtClean="0">
                <a:latin typeface="Cambria" pitchFamily="18" charset="0"/>
              </a:rPr>
              <a:t>Hyvinvointia edistävät palvelut 12 §</a:t>
            </a:r>
          </a:p>
        </p:txBody>
      </p:sp>
      <p:sp>
        <p:nvSpPr>
          <p:cNvPr id="27654" name="Rectangle 3"/>
          <p:cNvSpPr>
            <a:spLocks noGrp="1" noChangeArrowheads="1"/>
          </p:cNvSpPr>
          <p:nvPr>
            <p:ph type="body" idx="1"/>
          </p:nvPr>
        </p:nvSpPr>
        <p:spPr/>
        <p:txBody>
          <a:bodyPr/>
          <a:lstStyle/>
          <a:p>
            <a:pPr>
              <a:lnSpc>
                <a:spcPct val="90000"/>
              </a:lnSpc>
              <a:buFont typeface="Wingdings" pitchFamily="2" charset="2"/>
              <a:buChar char="ü"/>
            </a:pPr>
            <a:r>
              <a:rPr lang="fi-FI" altLang="fi-FI" sz="2800" smtClean="0">
                <a:latin typeface="Cambria" pitchFamily="18" charset="0"/>
              </a:rPr>
              <a:t>Kunnan on järjestettävä </a:t>
            </a:r>
            <a:r>
              <a:rPr lang="fi-FI" altLang="fi-FI" sz="2800" i="1" smtClean="0">
                <a:latin typeface="Cambria" pitchFamily="18" charset="0"/>
              </a:rPr>
              <a:t>neuvontapalveluja</a:t>
            </a:r>
            <a:r>
              <a:rPr lang="fi-FI" altLang="fi-FI" sz="2800" smtClean="0">
                <a:latin typeface="Cambria" pitchFamily="18" charset="0"/>
              </a:rPr>
              <a:t>, jotka tukevat ikääntyneen väestön hyvinvointia, terveyttä, toimintakykyä ja itsenäistä suoriutumista. </a:t>
            </a:r>
          </a:p>
          <a:p>
            <a:pPr>
              <a:lnSpc>
                <a:spcPct val="90000"/>
              </a:lnSpc>
              <a:buFont typeface="Wingdings" pitchFamily="2" charset="2"/>
              <a:buChar char="ü"/>
            </a:pPr>
            <a:r>
              <a:rPr lang="fi-FI" altLang="fi-FI" sz="2800" smtClean="0">
                <a:latin typeface="Cambria" pitchFamily="18" charset="0"/>
              </a:rPr>
              <a:t>Lisäksi kunnan on tarjottava </a:t>
            </a:r>
            <a:r>
              <a:rPr lang="fi-FI" altLang="fi-FI" sz="2800" i="1" smtClean="0">
                <a:latin typeface="Cambria" pitchFamily="18" charset="0"/>
              </a:rPr>
              <a:t>terveystarkastuksia, vastaanottoja tai kotikäyntejä </a:t>
            </a:r>
            <a:r>
              <a:rPr lang="fi-FI" altLang="fi-FI" sz="2800" smtClean="0">
                <a:latin typeface="Cambria" pitchFamily="18" charset="0"/>
              </a:rPr>
              <a:t>erityisesti niille ikääntyneeseen väestöön kuuluville, joiden elinoloihin tai elämäntilanteeseen arvioidaan tutkimustiedon tai yleisen elämänkokemuksen perusteella liittyvän palveluntarvetta lisääviä riskitekijöitä.</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A0F0588-A45B-492F-A8F3-62C5351342B5}" type="datetime1">
              <a:rPr lang="fi-FI" altLang="fi-FI" smtClean="0"/>
              <a:pPr eaLnBrk="1" hangingPunct="1"/>
              <a:t>18.8.2014</a:t>
            </a:fld>
            <a:endParaRPr lang="fi-FI" altLang="fi-FI" smtClean="0"/>
          </a:p>
        </p:txBody>
      </p:sp>
      <p:sp>
        <p:nvSpPr>
          <p:cNvPr id="28675"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2867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4BB766-1A59-46DD-A34D-9C28E0EEBF4C}" type="slidenum">
              <a:rPr lang="fi-FI" altLang="fi-FI" smtClean="0"/>
              <a:pPr eaLnBrk="1" hangingPunct="1"/>
              <a:t>27</a:t>
            </a:fld>
            <a:endParaRPr lang="fi-FI" altLang="fi-FI" smtClean="0"/>
          </a:p>
        </p:txBody>
      </p:sp>
      <p:sp>
        <p:nvSpPr>
          <p:cNvPr id="28677" name="Rectangle 2"/>
          <p:cNvSpPr>
            <a:spLocks noGrp="1" noChangeArrowheads="1"/>
          </p:cNvSpPr>
          <p:nvPr>
            <p:ph type="title"/>
          </p:nvPr>
        </p:nvSpPr>
        <p:spPr/>
        <p:txBody>
          <a:bodyPr/>
          <a:lstStyle/>
          <a:p>
            <a:r>
              <a:rPr lang="fi-FI" altLang="fi-FI" sz="2800" smtClean="0">
                <a:latin typeface="Cambria" pitchFamily="18" charset="0"/>
              </a:rPr>
              <a:t>Hyvinvointia edistäviin palveluihin on sisällytettävä:</a:t>
            </a:r>
            <a:r>
              <a:rPr lang="fi-FI" altLang="fi-FI" smtClean="0">
                <a:latin typeface="Cambria" pitchFamily="18" charset="0"/>
              </a:rPr>
              <a:t> </a:t>
            </a:r>
          </a:p>
        </p:txBody>
      </p:sp>
      <p:sp>
        <p:nvSpPr>
          <p:cNvPr id="28678" name="Rectangle 3"/>
          <p:cNvSpPr>
            <a:spLocks noGrp="1" noChangeArrowheads="1"/>
          </p:cNvSpPr>
          <p:nvPr>
            <p:ph type="body" idx="1"/>
          </p:nvPr>
        </p:nvSpPr>
        <p:spPr/>
        <p:txBody>
          <a:bodyPr/>
          <a:lstStyle/>
          <a:p>
            <a:pPr>
              <a:lnSpc>
                <a:spcPct val="80000"/>
              </a:lnSpc>
              <a:buFontTx/>
              <a:buNone/>
            </a:pPr>
            <a:r>
              <a:rPr lang="fi-FI" altLang="fi-FI" sz="2400" smtClean="0"/>
              <a:t>1) </a:t>
            </a:r>
            <a:r>
              <a:rPr lang="fi-FI" altLang="fi-FI" sz="2400" smtClean="0">
                <a:latin typeface="Cambria" pitchFamily="18" charset="0"/>
              </a:rPr>
              <a:t>hyvinvoinnin, terveellisten elintapojen ja toimintakyvyn edistämiseen sekä sairauksien, tapaturmien ja onnettomuuksien ehkäisyyn tähtäävä </a:t>
            </a:r>
            <a:r>
              <a:rPr lang="fi-FI" altLang="fi-FI" sz="2400" i="1" smtClean="0">
                <a:latin typeface="Cambria" pitchFamily="18" charset="0"/>
              </a:rPr>
              <a:t>ohjaus</a:t>
            </a:r>
            <a:r>
              <a:rPr lang="fi-FI" altLang="fi-FI" sz="2400" smtClean="0">
                <a:latin typeface="Cambria" pitchFamily="18" charset="0"/>
              </a:rPr>
              <a:t>;</a:t>
            </a:r>
          </a:p>
          <a:p>
            <a:pPr>
              <a:lnSpc>
                <a:spcPct val="80000"/>
              </a:lnSpc>
              <a:buFontTx/>
              <a:buNone/>
            </a:pPr>
            <a:r>
              <a:rPr lang="fi-FI" altLang="fi-FI" sz="2400" smtClean="0">
                <a:latin typeface="Cambria" pitchFamily="18" charset="0"/>
              </a:rPr>
              <a:t>2) ikääntyneen väestön terveyden ja toimintakyvyn heikkenemisestä aiheutuvien sosiaalisten ja terveydellisten </a:t>
            </a:r>
            <a:r>
              <a:rPr lang="fi-FI" altLang="fi-FI" sz="2400" i="1" smtClean="0">
                <a:latin typeface="Cambria" pitchFamily="18" charset="0"/>
              </a:rPr>
              <a:t>ongelmien tunnistaminen ja niihin liittyvä varhainen tuki</a:t>
            </a:r>
            <a:r>
              <a:rPr lang="fi-FI" altLang="fi-FI" sz="2400" smtClean="0">
                <a:latin typeface="Cambria" pitchFamily="18" charset="0"/>
              </a:rPr>
              <a:t>;</a:t>
            </a:r>
          </a:p>
          <a:p>
            <a:pPr>
              <a:lnSpc>
                <a:spcPct val="80000"/>
              </a:lnSpc>
              <a:buFontTx/>
              <a:buNone/>
            </a:pPr>
            <a:r>
              <a:rPr lang="fi-FI" altLang="fi-FI" sz="2400" smtClean="0">
                <a:latin typeface="Cambria" pitchFamily="18" charset="0"/>
              </a:rPr>
              <a:t>3) sosiaalihuoltoa ja muuta sosiaaliturvaa koskeva ohjaus;</a:t>
            </a:r>
          </a:p>
          <a:p>
            <a:pPr>
              <a:lnSpc>
                <a:spcPct val="80000"/>
              </a:lnSpc>
              <a:buFontTx/>
              <a:buNone/>
            </a:pPr>
            <a:r>
              <a:rPr lang="fi-FI" altLang="fi-FI" sz="2400" smtClean="0">
                <a:latin typeface="Cambria" pitchFamily="18" charset="0"/>
              </a:rPr>
              <a:t>4) sairaanhoitoa, monialaista </a:t>
            </a:r>
            <a:r>
              <a:rPr lang="fi-FI" altLang="fi-FI" sz="2400" i="1" smtClean="0">
                <a:latin typeface="Cambria" pitchFamily="18" charset="0"/>
              </a:rPr>
              <a:t>kuntoutusta ja turvallista lääkehoitoa koskeva ohjaus</a:t>
            </a:r>
            <a:r>
              <a:rPr lang="fi-FI" altLang="fi-FI" sz="2400" smtClean="0">
                <a:latin typeface="Cambria" pitchFamily="18" charset="0"/>
              </a:rPr>
              <a:t>; sekä</a:t>
            </a:r>
          </a:p>
          <a:p>
            <a:pPr>
              <a:lnSpc>
                <a:spcPct val="80000"/>
              </a:lnSpc>
              <a:buFontTx/>
              <a:buNone/>
            </a:pPr>
            <a:r>
              <a:rPr lang="fi-FI" altLang="fi-FI" sz="2400" smtClean="0">
                <a:latin typeface="Cambria" pitchFamily="18" charset="0"/>
              </a:rPr>
              <a:t>5) ohjaus kunnassa tarjolla olevien hyvinvointia, terveyttä, toimintakykyä ja itsenäistä suoriutumista edistävien palvelujen käyttöön.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Pyöristetty suorakulmio 22"/>
          <p:cNvSpPr/>
          <p:nvPr/>
        </p:nvSpPr>
        <p:spPr>
          <a:xfrm>
            <a:off x="3492500" y="2492375"/>
            <a:ext cx="2447925" cy="187325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a:defRPr/>
            </a:pPr>
            <a:r>
              <a:rPr lang="fi-FI" sz="3600" b="1" dirty="0">
                <a:solidFill>
                  <a:srgbClr val="002060"/>
                </a:solidFill>
              </a:rPr>
              <a:t>Vastuu-</a:t>
            </a:r>
            <a:br>
              <a:rPr lang="fi-FI" sz="3600" b="1" dirty="0">
                <a:solidFill>
                  <a:srgbClr val="002060"/>
                </a:solidFill>
              </a:rPr>
            </a:br>
            <a:r>
              <a:rPr lang="fi-FI" sz="3600" b="1" dirty="0">
                <a:solidFill>
                  <a:srgbClr val="002060"/>
                </a:solidFill>
              </a:rPr>
              <a:t>työntekijä</a:t>
            </a:r>
          </a:p>
        </p:txBody>
      </p:sp>
      <p:sp>
        <p:nvSpPr>
          <p:cNvPr id="29699" name="Otsikko 6"/>
          <p:cNvSpPr>
            <a:spLocks noGrp="1"/>
          </p:cNvSpPr>
          <p:nvPr>
            <p:ph type="title"/>
          </p:nvPr>
        </p:nvSpPr>
        <p:spPr>
          <a:xfrm>
            <a:off x="684213" y="0"/>
            <a:ext cx="7632700" cy="1138238"/>
          </a:xfrm>
        </p:spPr>
        <p:txBody>
          <a:bodyPr/>
          <a:lstStyle/>
          <a:p>
            <a:pPr eaLnBrk="1" hangingPunct="1"/>
            <a:r>
              <a:rPr lang="fi-FI" altLang="fi-FI" sz="3200" smtClean="0">
                <a:latin typeface="Cambria" pitchFamily="18" charset="0"/>
              </a:rPr>
              <a:t>Iäkkään henkilön palveluntarpeet &amp; niihin vastaaminen  (luku 3)Lähde: STM 2013</a:t>
            </a:r>
          </a:p>
        </p:txBody>
      </p:sp>
      <p:sp>
        <p:nvSpPr>
          <p:cNvPr id="29700" name="Päivämäärän paikkamerkki 3"/>
          <p:cNvSpPr>
            <a:spLocks noGrp="1"/>
          </p:cNvSpPr>
          <p:nvPr>
            <p:ph type="dt" sz="quarter" idx="10"/>
          </p:nvPr>
        </p:nvSpPr>
        <p:spPr>
          <a:xfrm>
            <a:off x="7812088" y="6562725"/>
            <a:ext cx="1236662" cy="219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A7ABC0C-5063-498A-A11F-A398F4D5E531}" type="datetime1">
              <a:rPr lang="fi-FI" altLang="fi-FI" smtClean="0"/>
              <a:pPr eaLnBrk="1" hangingPunct="1"/>
              <a:t>18.8.2014</a:t>
            </a:fld>
            <a:endParaRPr lang="fi-FI" altLang="fi-FI" smtClean="0"/>
          </a:p>
        </p:txBody>
      </p:sp>
      <p:sp>
        <p:nvSpPr>
          <p:cNvPr id="11" name="Ellipsi 10"/>
          <p:cNvSpPr/>
          <p:nvPr/>
        </p:nvSpPr>
        <p:spPr>
          <a:xfrm rot="1084630">
            <a:off x="5776913" y="1135063"/>
            <a:ext cx="2660650" cy="1689100"/>
          </a:xfrm>
          <a:prstGeom prst="ellipse">
            <a:avLst/>
          </a:prstGeom>
          <a:solidFill>
            <a:srgbClr val="92D050">
              <a:alpha val="81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2000" b="1" dirty="0">
                <a:solidFill>
                  <a:srgbClr val="002060"/>
                </a:solidFill>
                <a:latin typeface="Cambria" pitchFamily="18" charset="0"/>
              </a:rPr>
              <a:t>Palvelutarpeisiin vastaamista ohjaavat periaatteet</a:t>
            </a:r>
          </a:p>
        </p:txBody>
      </p:sp>
      <p:sp>
        <p:nvSpPr>
          <p:cNvPr id="18" name="Pyöristetty suorakulmio 17"/>
          <p:cNvSpPr/>
          <p:nvPr/>
        </p:nvSpPr>
        <p:spPr>
          <a:xfrm rot="20839534">
            <a:off x="112713" y="1492250"/>
            <a:ext cx="1944687" cy="1008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b="1" dirty="0">
                <a:solidFill>
                  <a:srgbClr val="002060"/>
                </a:solidFill>
                <a:latin typeface="Cambria" pitchFamily="18" charset="0"/>
              </a:rPr>
              <a:t>Yhteydenotto</a:t>
            </a:r>
          </a:p>
          <a:p>
            <a:pPr algn="ctr">
              <a:defRPr/>
            </a:pPr>
            <a:r>
              <a:rPr lang="fi-FI" b="1" dirty="0">
                <a:solidFill>
                  <a:srgbClr val="002060"/>
                </a:solidFill>
                <a:latin typeface="Cambria" pitchFamily="18" charset="0"/>
              </a:rPr>
              <a:t>Iäkäs itse / </a:t>
            </a:r>
          </a:p>
          <a:p>
            <a:pPr algn="ctr">
              <a:defRPr/>
            </a:pPr>
            <a:r>
              <a:rPr lang="fi-FI" b="1" dirty="0">
                <a:solidFill>
                  <a:srgbClr val="002060"/>
                </a:solidFill>
                <a:latin typeface="Cambria" pitchFamily="18" charset="0"/>
              </a:rPr>
              <a:t>läheinen</a:t>
            </a:r>
          </a:p>
          <a:p>
            <a:pPr algn="ctr">
              <a:defRPr/>
            </a:pPr>
            <a:r>
              <a:rPr lang="fi-FI" b="1" dirty="0">
                <a:solidFill>
                  <a:srgbClr val="002060"/>
                </a:solidFill>
                <a:latin typeface="Cambria" pitchFamily="18" charset="0"/>
              </a:rPr>
              <a:t>SHL 40a</a:t>
            </a:r>
          </a:p>
        </p:txBody>
      </p:sp>
      <p:sp>
        <p:nvSpPr>
          <p:cNvPr id="19" name="Pyöristetty suorakulmio 18"/>
          <p:cNvSpPr/>
          <p:nvPr/>
        </p:nvSpPr>
        <p:spPr>
          <a:xfrm rot="439522">
            <a:off x="307975" y="2613025"/>
            <a:ext cx="1944688" cy="1008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2000" b="1" dirty="0">
                <a:solidFill>
                  <a:srgbClr val="002060"/>
                </a:solidFill>
                <a:latin typeface="Cambria" pitchFamily="18" charset="0"/>
              </a:rPr>
              <a:t>Ohjaus neuvonta-palvelusta</a:t>
            </a:r>
          </a:p>
        </p:txBody>
      </p:sp>
      <p:sp>
        <p:nvSpPr>
          <p:cNvPr id="20" name="Pyöristetty suorakulmio 19"/>
          <p:cNvSpPr/>
          <p:nvPr/>
        </p:nvSpPr>
        <p:spPr>
          <a:xfrm rot="19578418">
            <a:off x="368300" y="3738563"/>
            <a:ext cx="1943100" cy="1008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2400" b="1" dirty="0">
                <a:solidFill>
                  <a:srgbClr val="002060"/>
                </a:solidFill>
                <a:latin typeface="Cambria" pitchFamily="18" charset="0"/>
              </a:rPr>
              <a:t>Hakemus palveluihin</a:t>
            </a:r>
          </a:p>
        </p:txBody>
      </p:sp>
      <p:sp>
        <p:nvSpPr>
          <p:cNvPr id="21" name="Pyöristetty suorakulmio 20"/>
          <p:cNvSpPr/>
          <p:nvPr/>
        </p:nvSpPr>
        <p:spPr>
          <a:xfrm rot="738779">
            <a:off x="692150" y="4926013"/>
            <a:ext cx="1997075" cy="1038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2400" b="1" dirty="0">
                <a:solidFill>
                  <a:srgbClr val="002060"/>
                </a:solidFill>
                <a:latin typeface="Cambria" pitchFamily="18" charset="0"/>
              </a:rPr>
              <a:t>Ilmoitus </a:t>
            </a:r>
            <a:r>
              <a:rPr lang="fi-FI" sz="2400" b="1" dirty="0" err="1">
                <a:solidFill>
                  <a:srgbClr val="002060"/>
                </a:solidFill>
                <a:latin typeface="Cambria" pitchFamily="18" charset="0"/>
              </a:rPr>
              <a:t>palvelutar</a:t>
            </a:r>
            <a:endParaRPr lang="fi-FI" sz="2400" b="1" dirty="0">
              <a:solidFill>
                <a:srgbClr val="002060"/>
              </a:solidFill>
              <a:latin typeface="Cambria" pitchFamily="18" charset="0"/>
            </a:endParaRPr>
          </a:p>
          <a:p>
            <a:pPr algn="ctr">
              <a:defRPr/>
            </a:pPr>
            <a:r>
              <a:rPr lang="fi-FI" sz="2400" b="1" dirty="0" err="1">
                <a:solidFill>
                  <a:srgbClr val="002060"/>
                </a:solidFill>
                <a:latin typeface="Cambria" pitchFamily="18" charset="0"/>
              </a:rPr>
              <a:t>peesta</a:t>
            </a:r>
            <a:endParaRPr lang="fi-FI" sz="2400" b="1" dirty="0">
              <a:solidFill>
                <a:srgbClr val="002060"/>
              </a:solidFill>
              <a:latin typeface="Cambria" pitchFamily="18" charset="0"/>
            </a:endParaRPr>
          </a:p>
        </p:txBody>
      </p:sp>
      <p:cxnSp>
        <p:nvCxnSpPr>
          <p:cNvPr id="35" name="Suora nuoliyhdysviiva 34"/>
          <p:cNvCxnSpPr/>
          <p:nvPr/>
        </p:nvCxnSpPr>
        <p:spPr>
          <a:xfrm flipV="1">
            <a:off x="2195513" y="2205038"/>
            <a:ext cx="863600" cy="1800225"/>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36" name="Suora nuoliyhdysviiva 35"/>
          <p:cNvCxnSpPr/>
          <p:nvPr/>
        </p:nvCxnSpPr>
        <p:spPr>
          <a:xfrm flipV="1">
            <a:off x="1763713" y="2205038"/>
            <a:ext cx="1295400" cy="107950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37" name="Suora nuoliyhdysviiva 36"/>
          <p:cNvCxnSpPr/>
          <p:nvPr/>
        </p:nvCxnSpPr>
        <p:spPr>
          <a:xfrm flipV="1">
            <a:off x="2195513" y="2205038"/>
            <a:ext cx="863600" cy="2808287"/>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44" name="Suora nuoliyhdysviiva 43"/>
          <p:cNvCxnSpPr>
            <a:stCxn id="18" idx="3"/>
          </p:cNvCxnSpPr>
          <p:nvPr/>
        </p:nvCxnSpPr>
        <p:spPr>
          <a:xfrm>
            <a:off x="2033588" y="1784350"/>
            <a:ext cx="1025525" cy="420688"/>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68" name="Ellipsi 67"/>
          <p:cNvSpPr/>
          <p:nvPr/>
        </p:nvSpPr>
        <p:spPr>
          <a:xfrm>
            <a:off x="2987675" y="1484313"/>
            <a:ext cx="3168650" cy="1223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2000" b="1" dirty="0">
                <a:solidFill>
                  <a:srgbClr val="002060"/>
                </a:solidFill>
                <a:latin typeface="Cambria" pitchFamily="18" charset="0"/>
              </a:rPr>
              <a:t>Palvelutarpeiden selvittäminen</a:t>
            </a:r>
          </a:p>
        </p:txBody>
      </p:sp>
      <p:sp>
        <p:nvSpPr>
          <p:cNvPr id="71" name="Ellipsi 70"/>
          <p:cNvSpPr/>
          <p:nvPr/>
        </p:nvSpPr>
        <p:spPr>
          <a:xfrm>
            <a:off x="3203575" y="4221163"/>
            <a:ext cx="3240088"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2000" b="1" dirty="0">
                <a:solidFill>
                  <a:srgbClr val="002060"/>
                </a:solidFill>
                <a:latin typeface="Cambria" pitchFamily="18" charset="0"/>
              </a:rPr>
              <a:t>Päätös sosiaalipalvelujen myöntämisestä määräajassa</a:t>
            </a:r>
          </a:p>
        </p:txBody>
      </p:sp>
      <p:cxnSp>
        <p:nvCxnSpPr>
          <p:cNvPr id="83" name="Kulmayhdysviiva 82"/>
          <p:cNvCxnSpPr/>
          <p:nvPr/>
        </p:nvCxnSpPr>
        <p:spPr>
          <a:xfrm rot="10800000" flipV="1">
            <a:off x="6227763" y="3789363"/>
            <a:ext cx="1873250" cy="863600"/>
          </a:xfrm>
          <a:prstGeom prst="bentConnector3">
            <a:avLst>
              <a:gd name="adj1" fmla="val 50000"/>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70" name="Ellipsi 69"/>
          <p:cNvSpPr/>
          <p:nvPr/>
        </p:nvSpPr>
        <p:spPr>
          <a:xfrm>
            <a:off x="5580063" y="2708275"/>
            <a:ext cx="3313112" cy="1225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2800" b="1" dirty="0">
                <a:solidFill>
                  <a:srgbClr val="002060"/>
                </a:solidFill>
                <a:latin typeface="Cambria" pitchFamily="18" charset="0"/>
              </a:rPr>
              <a:t>Palvelusuunnitelma</a:t>
            </a:r>
          </a:p>
        </p:txBody>
      </p:sp>
      <p:cxnSp>
        <p:nvCxnSpPr>
          <p:cNvPr id="87" name="Suora nuoliyhdysviiva 86"/>
          <p:cNvCxnSpPr/>
          <p:nvPr/>
        </p:nvCxnSpPr>
        <p:spPr>
          <a:xfrm flipV="1">
            <a:off x="4787900" y="2708275"/>
            <a:ext cx="0" cy="15128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76" name="Muoto 75"/>
          <p:cNvCxnSpPr/>
          <p:nvPr/>
        </p:nvCxnSpPr>
        <p:spPr>
          <a:xfrm>
            <a:off x="5940425" y="1916113"/>
            <a:ext cx="1152525" cy="792162"/>
          </a:xfrm>
          <a:prstGeom prst="bentConnector2">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29716" name="Dian numeron paikkamerkki 21"/>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D2C7104A-A9D8-466C-82B5-9FEAC16220C4}" type="slidenum">
              <a:rPr lang="en-US" altLang="fi-FI" smtClean="0"/>
              <a:pPr algn="ctr" eaLnBrk="1" hangingPunct="1"/>
              <a:t>28</a:t>
            </a:fld>
            <a:endParaRPr lang="en-US" altLang="fi-FI"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D01077-6CAF-419E-9AFC-698E316AEF29}" type="datetime1">
              <a:rPr lang="fi-FI" altLang="fi-FI" smtClean="0"/>
              <a:pPr eaLnBrk="1" hangingPunct="1"/>
              <a:t>18.8.2014</a:t>
            </a:fld>
            <a:endParaRPr lang="fi-FI" altLang="fi-FI" smtClean="0"/>
          </a:p>
        </p:txBody>
      </p:sp>
      <p:sp>
        <p:nvSpPr>
          <p:cNvPr id="30723"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3072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FE5C28-1DBA-40B9-888D-D29A299A0CD8}" type="slidenum">
              <a:rPr lang="fi-FI" altLang="fi-FI" smtClean="0"/>
              <a:pPr eaLnBrk="1" hangingPunct="1"/>
              <a:t>29</a:t>
            </a:fld>
            <a:endParaRPr lang="fi-FI" altLang="fi-FI" smtClean="0"/>
          </a:p>
        </p:txBody>
      </p:sp>
      <p:sp>
        <p:nvSpPr>
          <p:cNvPr id="30725" name="Rectangle 2"/>
          <p:cNvSpPr>
            <a:spLocks noGrp="1" noChangeArrowheads="1"/>
          </p:cNvSpPr>
          <p:nvPr>
            <p:ph type="title"/>
          </p:nvPr>
        </p:nvSpPr>
        <p:spPr/>
        <p:txBody>
          <a:bodyPr/>
          <a:lstStyle/>
          <a:p>
            <a:r>
              <a:rPr lang="fi-FI" altLang="fi-FI" sz="3200" smtClean="0">
                <a:latin typeface="Cambria" pitchFamily="18" charset="0"/>
              </a:rPr>
              <a:t>Pitkäaikaisen hoidon ja huolenpidon toteuttamista ohjaavat periaatteet 14 § </a:t>
            </a:r>
          </a:p>
        </p:txBody>
      </p:sp>
      <p:sp>
        <p:nvSpPr>
          <p:cNvPr id="30726" name="Rectangle 3"/>
          <p:cNvSpPr>
            <a:spLocks noGrp="1" noChangeArrowheads="1"/>
          </p:cNvSpPr>
          <p:nvPr>
            <p:ph type="body" idx="1"/>
          </p:nvPr>
        </p:nvSpPr>
        <p:spPr>
          <a:xfrm>
            <a:off x="457200" y="1341438"/>
            <a:ext cx="8229600" cy="4784725"/>
          </a:xfrm>
        </p:spPr>
        <p:txBody>
          <a:bodyPr/>
          <a:lstStyle/>
          <a:p>
            <a:pPr>
              <a:lnSpc>
                <a:spcPct val="90000"/>
              </a:lnSpc>
              <a:buFont typeface="Wingdings" pitchFamily="2" charset="2"/>
              <a:buChar char="ü"/>
            </a:pPr>
            <a:r>
              <a:rPr lang="fi-FI" altLang="fi-FI" sz="2800" smtClean="0">
                <a:latin typeface="Cambria" pitchFamily="18" charset="0"/>
              </a:rPr>
              <a:t>Kunnan on toteutettava iäkkään henkilön pitkäaikainen hoito ja huolenpito ensisijaisesti hänen </a:t>
            </a:r>
            <a:r>
              <a:rPr lang="fi-FI" altLang="fi-FI" sz="2800" i="1" smtClean="0">
                <a:latin typeface="Cambria" pitchFamily="18" charset="0"/>
              </a:rPr>
              <a:t>yksityiskotiinsa tai muuhun kodinomaiseen </a:t>
            </a:r>
            <a:r>
              <a:rPr lang="fi-FI" altLang="fi-FI" sz="2800" smtClean="0">
                <a:latin typeface="Cambria" pitchFamily="18" charset="0"/>
              </a:rPr>
              <a:t>asuinpaikkaansa järjestettävillä sosiaali- ja terveyspalveluilla.</a:t>
            </a:r>
          </a:p>
          <a:p>
            <a:pPr>
              <a:lnSpc>
                <a:spcPct val="90000"/>
              </a:lnSpc>
              <a:buFont typeface="Wingdings" pitchFamily="2" charset="2"/>
              <a:buChar char="ü"/>
            </a:pPr>
            <a:r>
              <a:rPr lang="fi-FI" altLang="fi-FI" sz="2800" smtClean="0">
                <a:latin typeface="Cambria" pitchFamily="18" charset="0"/>
              </a:rPr>
              <a:t>Palvelut sovitetaan sisällöltään ja määrältään vastaamaan iäkkään henkilön kulloisiakin </a:t>
            </a:r>
            <a:r>
              <a:rPr lang="fi-FI" altLang="fi-FI" sz="2800" i="1" smtClean="0">
                <a:latin typeface="Cambria" pitchFamily="18" charset="0"/>
              </a:rPr>
              <a:t>palveluntarpeita</a:t>
            </a:r>
            <a:r>
              <a:rPr lang="fi-FI" altLang="fi-FI" sz="2800" smtClean="0">
                <a:latin typeface="Cambria" pitchFamily="18" charset="0"/>
              </a:rPr>
              <a:t>. </a:t>
            </a:r>
          </a:p>
          <a:p>
            <a:pPr>
              <a:lnSpc>
                <a:spcPct val="90000"/>
              </a:lnSpc>
              <a:buFont typeface="Wingdings" pitchFamily="2" charset="2"/>
              <a:buChar char="ü"/>
            </a:pPr>
            <a:r>
              <a:rPr lang="fi-FI" altLang="fi-FI" sz="2400" smtClean="0">
                <a:latin typeface="Cambria" pitchFamily="18" charset="0"/>
              </a:rPr>
              <a:t>Pitkäaikainen hoito ja huolenpito voidaan toteuttaa laitoshoitona vain, jos siihen on lääketieteelliset perusteet tai jos se on iäkkään henkilön arvokkaan elämän ja turvallisen hoidon kannalta muuten perusteltua</a:t>
            </a:r>
            <a:r>
              <a:rPr lang="fi-FI" altLang="fi-FI" sz="2800" smtClean="0">
                <a:latin typeface="Cambria"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tsikko 1"/>
          <p:cNvSpPr>
            <a:spLocks noGrp="1"/>
          </p:cNvSpPr>
          <p:nvPr>
            <p:ph type="title"/>
          </p:nvPr>
        </p:nvSpPr>
        <p:spPr/>
        <p:txBody>
          <a:bodyPr/>
          <a:lstStyle/>
          <a:p>
            <a:r>
              <a:rPr lang="fi-FI" altLang="fi-FI" sz="2400" smtClean="0"/>
              <a:t>”</a:t>
            </a:r>
            <a:r>
              <a:rPr lang="fi-FI" altLang="fi-FI" sz="2800" smtClean="0">
                <a:latin typeface="Cambria" pitchFamily="18" charset="0"/>
              </a:rPr>
              <a:t>Vanhuspalveluissa” on kysymys iäkkäiden henkilöiden sosiaalipalvelujen järjestämisestä, toteuttamisesta ja valvonnasta</a:t>
            </a:r>
          </a:p>
        </p:txBody>
      </p:sp>
      <p:sp>
        <p:nvSpPr>
          <p:cNvPr id="4099" name="Sisällön paikkamerkki 2"/>
          <p:cNvSpPr>
            <a:spLocks noGrp="1"/>
          </p:cNvSpPr>
          <p:nvPr>
            <p:ph idx="1"/>
          </p:nvPr>
        </p:nvSpPr>
        <p:spPr/>
        <p:txBody>
          <a:bodyPr/>
          <a:lstStyle/>
          <a:p>
            <a:pPr>
              <a:buFont typeface="Wingdings" pitchFamily="2" charset="2"/>
              <a:buChar char="ü"/>
            </a:pPr>
            <a:r>
              <a:rPr lang="fi-FI" altLang="fi-FI" sz="2400" smtClean="0">
                <a:latin typeface="Cambria" pitchFamily="18" charset="0"/>
              </a:rPr>
              <a:t>Oikeus välttämättömään huolenpitoon on turvattu jo perustuslaissa.</a:t>
            </a:r>
            <a:endParaRPr lang="fi-FI" altLang="fi-FI" sz="2400" b="1" smtClean="0"/>
          </a:p>
          <a:p>
            <a:pPr>
              <a:buFontTx/>
              <a:buNone/>
            </a:pPr>
            <a:r>
              <a:rPr lang="fi-FI" altLang="fi-FI" sz="2800" smtClean="0">
                <a:latin typeface="Cambria" pitchFamily="18" charset="0"/>
              </a:rPr>
              <a:t>Oikeus sosiaaliturvaan PL 19 §</a:t>
            </a:r>
          </a:p>
          <a:p>
            <a:pPr>
              <a:buFont typeface="Wingdings" pitchFamily="2" charset="2"/>
              <a:buChar char="ü"/>
            </a:pPr>
            <a:r>
              <a:rPr lang="fi-FI" altLang="fi-FI" sz="2000" smtClean="0">
                <a:latin typeface="Cambria" pitchFamily="18" charset="0"/>
              </a:rPr>
              <a:t>Jokaisella, joka ei kykene hankkimaan ihmisarvoisen elämän edellyttämää turvaa, on oikeus välttämättömään toimeentuloon ja huolenpitoon. Lailla taataan jokaiselle oikeus perustoimeentulon turvaan työttömyyden, sairauden, työkyvyttömyyden ja </a:t>
            </a:r>
            <a:r>
              <a:rPr lang="fi-FI" altLang="fi-FI" sz="2000" i="1" smtClean="0">
                <a:latin typeface="Cambria" pitchFamily="18" charset="0"/>
              </a:rPr>
              <a:t>vanhuuden</a:t>
            </a:r>
            <a:r>
              <a:rPr lang="fi-FI" altLang="fi-FI" sz="2000" smtClean="0">
                <a:latin typeface="Cambria" pitchFamily="18" charset="0"/>
              </a:rPr>
              <a:t> aikana sekä lapsen syntymän ja huoltajan menetyksen perusteella.</a:t>
            </a:r>
          </a:p>
          <a:p>
            <a:pPr>
              <a:buFont typeface="Wingdings" pitchFamily="2" charset="2"/>
              <a:buChar char="ü"/>
            </a:pPr>
            <a:r>
              <a:rPr lang="fi-FI" altLang="fi-FI" sz="2800" smtClean="0">
                <a:latin typeface="Cambria" pitchFamily="18" charset="0"/>
              </a:rPr>
              <a:t>Välttämättömän huolenpidon ja toimeentulon turvaaminen (</a:t>
            </a:r>
            <a:r>
              <a:rPr lang="fi-FI" altLang="fi-FI" sz="2000" smtClean="0">
                <a:latin typeface="Cambria" pitchFamily="18" charset="0"/>
              </a:rPr>
              <a:t>Sosiaalihuoltolaki-ehdotus 13 §)</a:t>
            </a:r>
          </a:p>
          <a:p>
            <a:pPr>
              <a:buFont typeface="Wingdings" pitchFamily="2" charset="2"/>
              <a:buChar char="ü"/>
            </a:pPr>
            <a:r>
              <a:rPr lang="fi-FI" altLang="fi-FI" sz="2000" smtClean="0">
                <a:latin typeface="Cambria" pitchFamily="18" charset="0"/>
              </a:rPr>
              <a:t>Kiireellisessä tapauksessa, muutoin riittävät sosiaalipalvelut</a:t>
            </a:r>
          </a:p>
          <a:p>
            <a:pPr>
              <a:buFont typeface="Wingdings" pitchFamily="2" charset="2"/>
              <a:buChar char="ü"/>
            </a:pPr>
            <a:endParaRPr lang="fi-FI" altLang="fi-FI" sz="1800" smtClean="0"/>
          </a:p>
          <a:p>
            <a:pPr>
              <a:buFont typeface="Wingdings" pitchFamily="2" charset="2"/>
              <a:buChar char="ü"/>
            </a:pPr>
            <a:endParaRPr lang="fi-FI" altLang="fi-FI" sz="1800" smtClean="0"/>
          </a:p>
          <a:p>
            <a:pPr>
              <a:buFontTx/>
              <a:buNone/>
            </a:pPr>
            <a:endParaRPr lang="fi-FI" altLang="fi-FI" sz="2400" smtClean="0">
              <a:latin typeface="Cambria" pitchFamily="18" charset="0"/>
            </a:endParaRPr>
          </a:p>
        </p:txBody>
      </p:sp>
      <p:sp>
        <p:nvSpPr>
          <p:cNvPr id="4100"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F65464-9D63-4964-84BE-F297CEF49C53}" type="datetime1">
              <a:rPr lang="fi-FI" altLang="fi-FI" smtClean="0"/>
              <a:pPr eaLnBrk="1" hangingPunct="1"/>
              <a:t>18.8.2014</a:t>
            </a:fld>
            <a:endParaRPr lang="fi-FI" altLang="fi-FI" smtClean="0"/>
          </a:p>
        </p:txBody>
      </p:sp>
      <p:sp>
        <p:nvSpPr>
          <p:cNvPr id="4101"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4102"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C01742-90AF-4C36-9CB2-5475FD6A8854}" type="slidenum">
              <a:rPr lang="fi-FI" altLang="fi-FI" smtClean="0"/>
              <a:pPr eaLnBrk="1" hangingPunct="1"/>
              <a:t>3</a:t>
            </a:fld>
            <a:endParaRPr lang="fi-FI" altLang="fi-FI"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E7B392-740C-4EBB-A0DB-7EA318CEC93C}" type="datetime1">
              <a:rPr lang="fi-FI" altLang="fi-FI" smtClean="0"/>
              <a:pPr eaLnBrk="1" hangingPunct="1"/>
              <a:t>18.8.2014</a:t>
            </a:fld>
            <a:endParaRPr lang="fi-FI" altLang="fi-FI" smtClean="0"/>
          </a:p>
        </p:txBody>
      </p:sp>
      <p:sp>
        <p:nvSpPr>
          <p:cNvPr id="31747"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3174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110F5C-472F-4638-8984-46734E2CFCE8}" type="slidenum">
              <a:rPr lang="fi-FI" altLang="fi-FI" smtClean="0"/>
              <a:pPr eaLnBrk="1" hangingPunct="1"/>
              <a:t>30</a:t>
            </a:fld>
            <a:endParaRPr lang="fi-FI" altLang="fi-FI" smtClean="0"/>
          </a:p>
        </p:txBody>
      </p:sp>
      <p:sp>
        <p:nvSpPr>
          <p:cNvPr id="31749" name="Rectangle 2"/>
          <p:cNvSpPr>
            <a:spLocks noGrp="1" noChangeArrowheads="1"/>
          </p:cNvSpPr>
          <p:nvPr>
            <p:ph type="title"/>
          </p:nvPr>
        </p:nvSpPr>
        <p:spPr/>
        <p:txBody>
          <a:bodyPr/>
          <a:lstStyle/>
          <a:p>
            <a:r>
              <a:rPr lang="fi-FI" altLang="fi-FI" smtClean="0">
                <a:latin typeface="Cambria" pitchFamily="18" charset="0"/>
              </a:rPr>
              <a:t>14 §</a:t>
            </a:r>
          </a:p>
        </p:txBody>
      </p:sp>
      <p:sp>
        <p:nvSpPr>
          <p:cNvPr id="31750" name="Rectangle 3"/>
          <p:cNvSpPr>
            <a:spLocks noGrp="1" noChangeArrowheads="1"/>
          </p:cNvSpPr>
          <p:nvPr>
            <p:ph type="body" idx="1"/>
          </p:nvPr>
        </p:nvSpPr>
        <p:spPr/>
        <p:txBody>
          <a:bodyPr/>
          <a:lstStyle/>
          <a:p>
            <a:pPr>
              <a:lnSpc>
                <a:spcPct val="80000"/>
              </a:lnSpc>
              <a:buFont typeface="Wingdings" pitchFamily="2" charset="2"/>
              <a:buChar char="ü"/>
            </a:pPr>
            <a:r>
              <a:rPr lang="fi-FI" altLang="fi-FI" sz="2400" smtClean="0">
                <a:latin typeface="Cambria" pitchFamily="18" charset="0"/>
              </a:rPr>
              <a:t>Pitkäaikaista hoitoa ja huolenpitoa turvaavat sosiaali- ja terveyspalvelut on toteutettava niin, että iäkäs henkilö voi kokea </a:t>
            </a:r>
            <a:r>
              <a:rPr lang="fi-FI" altLang="fi-FI" sz="2400" i="1" smtClean="0">
                <a:latin typeface="Cambria" pitchFamily="18" charset="0"/>
              </a:rPr>
              <a:t>elämänsä turvalliseksi, merkitykselliseksi ja arvokkaaksi </a:t>
            </a:r>
            <a:r>
              <a:rPr lang="fi-FI" altLang="fi-FI" sz="2400" smtClean="0">
                <a:latin typeface="Cambria" pitchFamily="18" charset="0"/>
              </a:rPr>
              <a:t>ja että hän voi </a:t>
            </a:r>
            <a:r>
              <a:rPr lang="fi-FI" altLang="fi-FI" sz="2400" i="1" smtClean="0">
                <a:latin typeface="Cambria" pitchFamily="18" charset="0"/>
              </a:rPr>
              <a:t>ylläpitää sosiaalista vuorovaikutusta sekä osallistua mielekkääseen, hyvinvointia, terveyttä ja toimintakykyä edistävään ja ylläpitävään toimintaan</a:t>
            </a:r>
            <a:r>
              <a:rPr lang="fi-FI" altLang="fi-FI" sz="2400" smtClean="0">
                <a:latin typeface="Cambria" pitchFamily="18" charset="0"/>
              </a:rPr>
              <a:t>. </a:t>
            </a:r>
          </a:p>
          <a:p>
            <a:pPr>
              <a:lnSpc>
                <a:spcPct val="80000"/>
              </a:lnSpc>
              <a:buFont typeface="Wingdings" pitchFamily="2" charset="2"/>
              <a:buChar char="ü"/>
            </a:pPr>
            <a:r>
              <a:rPr lang="fi-FI" altLang="fi-FI" sz="2400" smtClean="0">
                <a:latin typeface="Cambria" pitchFamily="18" charset="0"/>
              </a:rPr>
              <a:t>Iäkkäille avio- ja avopuolisoille on järjestettävä mahdollisuus </a:t>
            </a:r>
            <a:r>
              <a:rPr lang="fi-FI" altLang="fi-FI" sz="2400" i="1" smtClean="0">
                <a:latin typeface="Cambria" pitchFamily="18" charset="0"/>
              </a:rPr>
              <a:t>asua yhdessä</a:t>
            </a:r>
            <a:r>
              <a:rPr lang="fi-FI" altLang="fi-FI" sz="2400" smtClean="0">
                <a:latin typeface="Cambria" pitchFamily="18" charset="0"/>
              </a:rPr>
              <a:t>.</a:t>
            </a:r>
          </a:p>
          <a:p>
            <a:pPr>
              <a:lnSpc>
                <a:spcPct val="80000"/>
              </a:lnSpc>
              <a:buFont typeface="Wingdings" pitchFamily="2" charset="2"/>
              <a:buChar char="ü"/>
            </a:pPr>
            <a:r>
              <a:rPr lang="fi-FI" altLang="fi-FI" sz="2400" smtClean="0">
                <a:latin typeface="Cambria" pitchFamily="18" charset="0"/>
              </a:rPr>
              <a:t>Kunnan on turvattava iäkkään henkilön pitkäaikaisen </a:t>
            </a:r>
            <a:r>
              <a:rPr lang="fi-FI" altLang="fi-FI" sz="2400" i="1" smtClean="0">
                <a:latin typeface="Cambria" pitchFamily="18" charset="0"/>
              </a:rPr>
              <a:t>hoitojärjestelyn pysyvyys</a:t>
            </a:r>
            <a:r>
              <a:rPr lang="fi-FI" altLang="fi-FI" sz="2400" smtClean="0">
                <a:latin typeface="Cambria" pitchFamily="18" charset="0"/>
              </a:rPr>
              <a:t>, jollei järjestelyä ole aiheellista muuttaa iäkkään henkilön toivomuksen tai hänen palveluntarpeidensa muutoksen johdosta taikka muusta erityisen painavasta ja perustellusta syystä.</a:t>
            </a:r>
          </a:p>
          <a:p>
            <a:pPr>
              <a:lnSpc>
                <a:spcPct val="80000"/>
              </a:lnSpc>
              <a:buFontTx/>
              <a:buNone/>
            </a:pPr>
            <a:endParaRPr lang="fi-FI" altLang="fi-FI" sz="2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220554-0E44-420D-973D-82F640A440AB}" type="datetime1">
              <a:rPr lang="fi-FI" altLang="fi-FI" smtClean="0"/>
              <a:pPr eaLnBrk="1" hangingPunct="1"/>
              <a:t>18.8.2014</a:t>
            </a:fld>
            <a:endParaRPr lang="fi-FI" altLang="fi-FI" smtClean="0"/>
          </a:p>
        </p:txBody>
      </p:sp>
      <p:sp>
        <p:nvSpPr>
          <p:cNvPr id="32771"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3277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BB64B4-DAC5-4A47-BA84-AE427228D6D2}" type="slidenum">
              <a:rPr lang="fi-FI" altLang="fi-FI" smtClean="0"/>
              <a:pPr eaLnBrk="1" hangingPunct="1"/>
              <a:t>31</a:t>
            </a:fld>
            <a:endParaRPr lang="fi-FI" altLang="fi-FI" smtClean="0"/>
          </a:p>
        </p:txBody>
      </p:sp>
      <p:sp>
        <p:nvSpPr>
          <p:cNvPr id="32773" name="Rectangle 2"/>
          <p:cNvSpPr>
            <a:spLocks noGrp="1" noChangeArrowheads="1"/>
          </p:cNvSpPr>
          <p:nvPr>
            <p:ph type="title"/>
          </p:nvPr>
        </p:nvSpPr>
        <p:spPr/>
        <p:txBody>
          <a:bodyPr/>
          <a:lstStyle/>
          <a:p>
            <a:r>
              <a:rPr lang="fi-FI" altLang="fi-FI" sz="3200" smtClean="0">
                <a:latin typeface="Cambria" pitchFamily="18" charset="0"/>
              </a:rPr>
              <a:t>Palveluntarpeiden selvittäminen15 §</a:t>
            </a:r>
          </a:p>
        </p:txBody>
      </p:sp>
      <p:sp>
        <p:nvSpPr>
          <p:cNvPr id="32774" name="Rectangle 3"/>
          <p:cNvSpPr>
            <a:spLocks noGrp="1" noChangeArrowheads="1"/>
          </p:cNvSpPr>
          <p:nvPr>
            <p:ph type="body" idx="1"/>
          </p:nvPr>
        </p:nvSpPr>
        <p:spPr>
          <a:xfrm>
            <a:off x="457200" y="1196975"/>
            <a:ext cx="8229600" cy="4929188"/>
          </a:xfrm>
        </p:spPr>
        <p:txBody>
          <a:bodyPr/>
          <a:lstStyle/>
          <a:p>
            <a:pPr>
              <a:lnSpc>
                <a:spcPct val="90000"/>
              </a:lnSpc>
              <a:buFont typeface="Wingdings" pitchFamily="2" charset="2"/>
              <a:buChar char="ü"/>
            </a:pPr>
            <a:r>
              <a:rPr lang="fi-FI" altLang="fi-FI" sz="2800" smtClean="0">
                <a:latin typeface="Cambria" pitchFamily="18" charset="0"/>
              </a:rPr>
              <a:t>Iäkkään henkilön sosiaali- ja terveydenhuollon sekä muiden hänen hyvinvointiaan, terveyttään, toimintakykyään ja itsenäistä suoriutumistaan tukevien </a:t>
            </a:r>
            <a:r>
              <a:rPr lang="fi-FI" altLang="fi-FI" sz="2800" i="1" smtClean="0">
                <a:latin typeface="Cambria" pitchFamily="18" charset="0"/>
              </a:rPr>
              <a:t>palvelujen tarve selvitetään kokonaisvaltaisesti </a:t>
            </a:r>
            <a:r>
              <a:rPr lang="fi-FI" altLang="fi-FI" sz="2800" smtClean="0">
                <a:latin typeface="Cambria" pitchFamily="18" charset="0"/>
              </a:rPr>
              <a:t>yhdessä iäkkään henkilön ja tarvittaessa hänen omaisensa, läheisensä tai hänelle määrätyn edunvalvojan kanssa.</a:t>
            </a:r>
          </a:p>
          <a:p>
            <a:pPr>
              <a:lnSpc>
                <a:spcPct val="90000"/>
              </a:lnSpc>
              <a:buFont typeface="Wingdings" pitchFamily="2" charset="2"/>
              <a:buChar char="ü"/>
            </a:pPr>
            <a:r>
              <a:rPr lang="fi-FI" altLang="fi-FI" sz="2800" smtClean="0">
                <a:latin typeface="Cambria" pitchFamily="18" charset="0"/>
              </a:rPr>
              <a:t>Palveluntarpeiden selvittämisestä vastaa työntekijä, jolla on laaja-alaista asiantuntemusta sekä tarkoituksenmukainen kelpoisuus tehtävän suorittamiseen. Tarve selvitetään yhteistyössä muiden asiantuntijoiden kanssa.</a:t>
            </a:r>
          </a:p>
          <a:p>
            <a:pPr>
              <a:lnSpc>
                <a:spcPct val="90000"/>
              </a:lnSpc>
              <a:buFontTx/>
              <a:buNone/>
            </a:pPr>
            <a:endParaRPr lang="fi-FI" altLang="fi-FI"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188D93-A0A4-4647-9B43-60AD6263F28D}" type="datetime1">
              <a:rPr lang="fi-FI" altLang="fi-FI" smtClean="0"/>
              <a:pPr eaLnBrk="1" hangingPunct="1"/>
              <a:t>18.8.2014</a:t>
            </a:fld>
            <a:endParaRPr lang="fi-FI" altLang="fi-FI" smtClean="0"/>
          </a:p>
        </p:txBody>
      </p:sp>
      <p:sp>
        <p:nvSpPr>
          <p:cNvPr id="33795"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3379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5B29EF-DD4F-46B1-B3CE-DE485D0A113D}" type="slidenum">
              <a:rPr lang="fi-FI" altLang="fi-FI" smtClean="0"/>
              <a:pPr eaLnBrk="1" hangingPunct="1"/>
              <a:t>32</a:t>
            </a:fld>
            <a:endParaRPr lang="fi-FI" altLang="fi-FI" smtClean="0"/>
          </a:p>
        </p:txBody>
      </p:sp>
      <p:sp>
        <p:nvSpPr>
          <p:cNvPr id="33797" name="Rectangle 2"/>
          <p:cNvSpPr>
            <a:spLocks noGrp="1" noChangeArrowheads="1"/>
          </p:cNvSpPr>
          <p:nvPr>
            <p:ph type="title"/>
          </p:nvPr>
        </p:nvSpPr>
        <p:spPr>
          <a:xfrm>
            <a:off x="457200" y="274638"/>
            <a:ext cx="8229600" cy="777875"/>
          </a:xfrm>
        </p:spPr>
        <p:txBody>
          <a:bodyPr/>
          <a:lstStyle/>
          <a:p>
            <a:r>
              <a:rPr lang="fi-FI" altLang="fi-FI" sz="3200" smtClean="0">
                <a:latin typeface="Cambria" pitchFamily="18" charset="0"/>
              </a:rPr>
              <a:t>Palvelusuunnitelma16 §</a:t>
            </a:r>
          </a:p>
        </p:txBody>
      </p:sp>
      <p:sp>
        <p:nvSpPr>
          <p:cNvPr id="33798" name="Rectangle 3"/>
          <p:cNvSpPr>
            <a:spLocks noGrp="1" noChangeArrowheads="1"/>
          </p:cNvSpPr>
          <p:nvPr>
            <p:ph type="body" idx="1"/>
          </p:nvPr>
        </p:nvSpPr>
        <p:spPr>
          <a:xfrm>
            <a:off x="457200" y="1052513"/>
            <a:ext cx="8229600" cy="5073650"/>
          </a:xfrm>
        </p:spPr>
        <p:txBody>
          <a:bodyPr/>
          <a:lstStyle/>
          <a:p>
            <a:pPr>
              <a:lnSpc>
                <a:spcPct val="80000"/>
              </a:lnSpc>
              <a:buFont typeface="Wingdings" pitchFamily="2" charset="2"/>
              <a:buChar char="ü"/>
            </a:pPr>
            <a:r>
              <a:rPr lang="fi-FI" altLang="fi-FI" sz="2400" smtClean="0">
                <a:latin typeface="Cambria" pitchFamily="18" charset="0"/>
              </a:rPr>
              <a:t>Kunta vastaa siitä, että iäkkäälle henkilölle laaditaan sosiaalihuollon asiakkaan asiakaslain tarkoittama palvelusuunnitelma</a:t>
            </a:r>
            <a:r>
              <a:rPr lang="fi-FI" altLang="fi-FI" sz="2400" i="1" smtClean="0">
                <a:latin typeface="Cambria" pitchFamily="18" charset="0"/>
              </a:rPr>
              <a:t>.</a:t>
            </a:r>
            <a:r>
              <a:rPr lang="fi-FI" altLang="fi-FI" sz="2400" smtClean="0">
                <a:latin typeface="Cambria" pitchFamily="18" charset="0"/>
              </a:rPr>
              <a:t> </a:t>
            </a:r>
          </a:p>
          <a:p>
            <a:pPr>
              <a:lnSpc>
                <a:spcPct val="80000"/>
              </a:lnSpc>
              <a:buFont typeface="Wingdings" pitchFamily="2" charset="2"/>
              <a:buChar char="ü"/>
            </a:pPr>
            <a:r>
              <a:rPr lang="fi-FI" altLang="fi-FI" sz="2400" smtClean="0">
                <a:latin typeface="Cambria" pitchFamily="18" charset="0"/>
              </a:rPr>
              <a:t>Palvelusuunnitelmassa on määriteltävä iäkkään henkilön toimintakykyä koskevan arvion perusteella, millainen</a:t>
            </a:r>
            <a:r>
              <a:rPr lang="fi-FI" altLang="fi-FI" sz="2400" i="1" smtClean="0">
                <a:latin typeface="Cambria" pitchFamily="18" charset="0"/>
              </a:rPr>
              <a:t> sosiaali- ja terveydenhuollon palvelujen kokonaisuus </a:t>
            </a:r>
            <a:r>
              <a:rPr lang="fi-FI" altLang="fi-FI" sz="2400" smtClean="0">
                <a:latin typeface="Cambria" pitchFamily="18" charset="0"/>
              </a:rPr>
              <a:t>tarvitaan hänen hyvinvointinsa, terveytensä, toimintakykynsä ja itsenäisen suoriutumisensa tukemiseksi sekä hänen hyvän hoitonsa turvaamiseksi.</a:t>
            </a:r>
          </a:p>
          <a:p>
            <a:pPr>
              <a:lnSpc>
                <a:spcPct val="80000"/>
              </a:lnSpc>
              <a:buFont typeface="Wingdings" pitchFamily="2" charset="2"/>
              <a:buChar char="ü"/>
            </a:pPr>
            <a:r>
              <a:rPr lang="fi-FI" altLang="fi-FI" sz="2400" smtClean="0">
                <a:latin typeface="Cambria" pitchFamily="18" charset="0"/>
              </a:rPr>
              <a:t>Iäkkään henkilön ja tarvittaessa hänen omaisensa, läheisensä tai hänelle määrätyn edunvalvojan kanssa on neuvoteltava vaihtoehdoista kokonaisuuden muodostamiseksi. </a:t>
            </a:r>
            <a:r>
              <a:rPr lang="fi-FI" altLang="fi-FI" sz="2400" i="1" smtClean="0">
                <a:latin typeface="Cambria" pitchFamily="18" charset="0"/>
              </a:rPr>
              <a:t>Iäkkään henkilön näkemykset vaihtoehdoista on kirjattava suunnitelmaan</a:t>
            </a:r>
            <a:r>
              <a:rPr lang="fi-FI" altLang="fi-FI" sz="2400" smtClean="0">
                <a:latin typeface="Cambria" pitchFamily="18" charset="0"/>
              </a:rPr>
              <a:t>.</a:t>
            </a:r>
          </a:p>
          <a:p>
            <a:pPr>
              <a:lnSpc>
                <a:spcPct val="80000"/>
              </a:lnSpc>
              <a:buFontTx/>
              <a:buNone/>
            </a:pPr>
            <a:endParaRPr lang="fi-FI" altLang="fi-FI" sz="2400" smtClean="0">
              <a:latin typeface="Cambri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0B80590-AC38-4A0C-B065-EA78D7C700E9}" type="datetime1">
              <a:rPr lang="fi-FI" altLang="fi-FI" smtClean="0"/>
              <a:pPr eaLnBrk="1" hangingPunct="1"/>
              <a:t>18.8.2014</a:t>
            </a:fld>
            <a:endParaRPr lang="fi-FI" altLang="fi-FI" smtClean="0"/>
          </a:p>
        </p:txBody>
      </p:sp>
      <p:sp>
        <p:nvSpPr>
          <p:cNvPr id="34819"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3482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ECACA2-3041-4BC4-A876-5878581EF3ED}" type="slidenum">
              <a:rPr lang="fi-FI" altLang="fi-FI" smtClean="0"/>
              <a:pPr eaLnBrk="1" hangingPunct="1"/>
              <a:t>33</a:t>
            </a:fld>
            <a:endParaRPr lang="fi-FI" altLang="fi-FI" smtClean="0"/>
          </a:p>
        </p:txBody>
      </p:sp>
      <p:sp>
        <p:nvSpPr>
          <p:cNvPr id="34821" name="Rectangle 2"/>
          <p:cNvSpPr>
            <a:spLocks noGrp="1" noChangeArrowheads="1"/>
          </p:cNvSpPr>
          <p:nvPr>
            <p:ph type="title"/>
          </p:nvPr>
        </p:nvSpPr>
        <p:spPr>
          <a:xfrm>
            <a:off x="395288" y="188913"/>
            <a:ext cx="8229600" cy="792162"/>
          </a:xfrm>
        </p:spPr>
        <p:txBody>
          <a:bodyPr/>
          <a:lstStyle/>
          <a:p>
            <a:r>
              <a:rPr lang="fi-FI" altLang="fi-FI" sz="3200" smtClean="0">
                <a:latin typeface="Cambria" pitchFamily="18" charset="0"/>
              </a:rPr>
              <a:t>Vastuutyöntekijä 17 §</a:t>
            </a:r>
          </a:p>
        </p:txBody>
      </p:sp>
      <p:sp>
        <p:nvSpPr>
          <p:cNvPr id="34822" name="Rectangle 3"/>
          <p:cNvSpPr>
            <a:spLocks noGrp="1" noChangeArrowheads="1"/>
          </p:cNvSpPr>
          <p:nvPr>
            <p:ph type="body" idx="1"/>
          </p:nvPr>
        </p:nvSpPr>
        <p:spPr>
          <a:xfrm>
            <a:off x="457200" y="981075"/>
            <a:ext cx="8229600" cy="5145088"/>
          </a:xfrm>
        </p:spPr>
        <p:txBody>
          <a:bodyPr/>
          <a:lstStyle/>
          <a:p>
            <a:pPr>
              <a:lnSpc>
                <a:spcPct val="80000"/>
              </a:lnSpc>
              <a:buFont typeface="Wingdings" pitchFamily="2" charset="2"/>
              <a:buChar char="ü"/>
            </a:pPr>
            <a:r>
              <a:rPr lang="fi-FI" altLang="fi-FI" sz="2800" smtClean="0">
                <a:latin typeface="Cambria" pitchFamily="18" charset="0"/>
              </a:rPr>
              <a:t>Kunnan on nimettävä iäkkäälle henkilölle </a:t>
            </a:r>
            <a:r>
              <a:rPr lang="fi-FI" altLang="fi-FI" sz="2800" i="1" smtClean="0">
                <a:latin typeface="Cambria" pitchFamily="18" charset="0"/>
              </a:rPr>
              <a:t>vastuutyöntekijä</a:t>
            </a:r>
            <a:r>
              <a:rPr lang="fi-FI" altLang="fi-FI" sz="2800" smtClean="0">
                <a:latin typeface="Cambria" pitchFamily="18" charset="0"/>
              </a:rPr>
              <a:t>, jos hän tarvitse apua palvelujen toteuttamiseen ja yhteensovittamiseen liittyvissä asioissa.</a:t>
            </a:r>
          </a:p>
          <a:p>
            <a:pPr>
              <a:lnSpc>
                <a:spcPct val="80000"/>
              </a:lnSpc>
              <a:buFontTx/>
              <a:buNone/>
            </a:pPr>
            <a:r>
              <a:rPr lang="fi-FI" altLang="fi-FI" sz="2400" smtClean="0">
                <a:latin typeface="Cambria" pitchFamily="18" charset="0"/>
              </a:rPr>
              <a:t>Vastuutyöntekijän tehtävänä on:</a:t>
            </a:r>
            <a:endParaRPr lang="fi-FI" altLang="fi-FI" sz="2800" smtClean="0">
              <a:latin typeface="Cambria" pitchFamily="18" charset="0"/>
            </a:endParaRPr>
          </a:p>
          <a:p>
            <a:pPr>
              <a:lnSpc>
                <a:spcPct val="80000"/>
              </a:lnSpc>
              <a:buFont typeface="Wingdings" pitchFamily="2" charset="2"/>
              <a:buChar char="ü"/>
            </a:pPr>
            <a:r>
              <a:rPr lang="fi-FI" altLang="fi-FI" sz="2400" smtClean="0">
                <a:latin typeface="Cambria" pitchFamily="18" charset="0"/>
              </a:rPr>
              <a:t>seurata yhdessä iäkkään henkilön ja tarvittaessa hänen omaistensa, läheistensä tai hänelle määrätyn edunvalvojan kanssa palvelusuunnitelman toteutumista sekä iäkkään henkilön palveluntarpeiden muutoksia;</a:t>
            </a:r>
          </a:p>
          <a:p>
            <a:pPr>
              <a:lnSpc>
                <a:spcPct val="80000"/>
              </a:lnSpc>
              <a:buFont typeface="Wingdings" pitchFamily="2" charset="2"/>
              <a:buChar char="ü"/>
            </a:pPr>
            <a:r>
              <a:rPr lang="fi-FI" altLang="fi-FI" sz="2400" smtClean="0">
                <a:latin typeface="Cambria" pitchFamily="18" charset="0"/>
              </a:rPr>
              <a:t>olla tarvittaessa yhteydessä sosiaali- ja terveyspalvelujen järjestämisestä vastaaviin ja muihin tahoihin iäkkään henkilön tarpeisiin vastaamiseksi sekä</a:t>
            </a:r>
          </a:p>
          <a:p>
            <a:pPr>
              <a:lnSpc>
                <a:spcPct val="80000"/>
              </a:lnSpc>
              <a:buFont typeface="Wingdings" pitchFamily="2" charset="2"/>
              <a:buChar char="ü"/>
            </a:pPr>
            <a:r>
              <a:rPr lang="fi-FI" altLang="fi-FI" sz="2800" smtClean="0">
                <a:latin typeface="Cambria" pitchFamily="18" charset="0"/>
              </a:rPr>
              <a:t>neuvoa ja auttaa iäkästä henkilöä palvelujen ja etuuksien saantiin liittyvissä asioissa.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D8FA03-C32D-45D4-8C5A-8FB31E8FF25B}" type="datetime1">
              <a:rPr lang="fi-FI" altLang="fi-FI" smtClean="0"/>
              <a:pPr eaLnBrk="1" hangingPunct="1"/>
              <a:t>18.8.2014</a:t>
            </a:fld>
            <a:endParaRPr lang="fi-FI" altLang="fi-FI" smtClean="0"/>
          </a:p>
        </p:txBody>
      </p:sp>
      <p:sp>
        <p:nvSpPr>
          <p:cNvPr id="35843"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3584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840248-7AA7-4D51-BF50-B1C29AFB6B1C}" type="slidenum">
              <a:rPr lang="fi-FI" altLang="fi-FI" smtClean="0"/>
              <a:pPr eaLnBrk="1" hangingPunct="1"/>
              <a:t>34</a:t>
            </a:fld>
            <a:endParaRPr lang="fi-FI" altLang="fi-FI" smtClean="0"/>
          </a:p>
        </p:txBody>
      </p:sp>
      <p:sp>
        <p:nvSpPr>
          <p:cNvPr id="35845" name="Rectangle 2"/>
          <p:cNvSpPr>
            <a:spLocks noGrp="1" noChangeArrowheads="1"/>
          </p:cNvSpPr>
          <p:nvPr>
            <p:ph type="title"/>
          </p:nvPr>
        </p:nvSpPr>
        <p:spPr/>
        <p:txBody>
          <a:bodyPr/>
          <a:lstStyle/>
          <a:p>
            <a:r>
              <a:rPr lang="fi-FI" altLang="fi-FI" sz="2400" b="1" smtClean="0"/>
              <a:t/>
            </a:r>
            <a:br>
              <a:rPr lang="fi-FI" altLang="fi-FI" sz="2400" b="1" smtClean="0"/>
            </a:br>
            <a:r>
              <a:rPr lang="fi-FI" altLang="fi-FI" sz="3200" smtClean="0">
                <a:latin typeface="Cambria" pitchFamily="18" charset="0"/>
              </a:rPr>
              <a:t>Päätös sosiaalipalvelujen myöntämisestä ja oikeus palveluihin 18 §</a:t>
            </a:r>
            <a:r>
              <a:rPr lang="fi-FI" altLang="fi-FI" sz="4000" smtClean="0"/>
              <a:t/>
            </a:r>
            <a:br>
              <a:rPr lang="fi-FI" altLang="fi-FI" sz="4000" smtClean="0"/>
            </a:br>
            <a:endParaRPr lang="fi-FI" altLang="fi-FI" sz="2800" smtClean="0"/>
          </a:p>
        </p:txBody>
      </p:sp>
      <p:sp>
        <p:nvSpPr>
          <p:cNvPr id="35846" name="Rectangle 3"/>
          <p:cNvSpPr>
            <a:spLocks noGrp="1" noChangeArrowheads="1"/>
          </p:cNvSpPr>
          <p:nvPr>
            <p:ph type="body" idx="1"/>
          </p:nvPr>
        </p:nvSpPr>
        <p:spPr>
          <a:xfrm>
            <a:off x="457200" y="1341438"/>
            <a:ext cx="8229600" cy="4784725"/>
          </a:xfrm>
        </p:spPr>
        <p:txBody>
          <a:bodyPr/>
          <a:lstStyle/>
          <a:p>
            <a:pPr>
              <a:lnSpc>
                <a:spcPct val="80000"/>
              </a:lnSpc>
              <a:buFont typeface="Wingdings" pitchFamily="2" charset="2"/>
              <a:buChar char="ü"/>
            </a:pPr>
            <a:r>
              <a:rPr lang="fi-FI" altLang="fi-FI" sz="2800" smtClean="0">
                <a:latin typeface="Cambria" pitchFamily="18" charset="0"/>
              </a:rPr>
              <a:t>Kunnan on tehtävä päätös iäkkään henkilön kiireellisesti tarvitsemien sosiaalipalvelujen myöntämisestä kirjallisen tai suullisen hakemuksen johdosta ja järjestettävä myönnetyt palvelut viipymättä siten, </a:t>
            </a:r>
            <a:r>
              <a:rPr lang="fi-FI" altLang="fi-FI" sz="2800" i="1" smtClean="0">
                <a:latin typeface="Cambria" pitchFamily="18" charset="0"/>
              </a:rPr>
              <a:t>ettei iäkkään henkilön oikeus välttämättömään huolenpitoon vaarannu</a:t>
            </a:r>
            <a:r>
              <a:rPr lang="fi-FI" altLang="fi-FI" sz="2800" smtClean="0">
                <a:latin typeface="Cambria" pitchFamily="18" charset="0"/>
              </a:rPr>
              <a:t>.</a:t>
            </a:r>
          </a:p>
          <a:p>
            <a:pPr>
              <a:lnSpc>
                <a:spcPct val="80000"/>
              </a:lnSpc>
              <a:buFont typeface="Wingdings" pitchFamily="2" charset="2"/>
              <a:buChar char="ü"/>
            </a:pPr>
            <a:r>
              <a:rPr lang="fi-FI" altLang="fi-FI" sz="2800" smtClean="0">
                <a:latin typeface="Cambria" pitchFamily="18" charset="0"/>
              </a:rPr>
              <a:t>Päätös muiden kuin kiireellisten sosiaalipalvelujen myöntämisestä on tehtävä ilman aiheetonta viivytystä sen jälkeen, kun kirjallinen tai suullinen hakemus on tullut vireille. Iäkkäällä henkilöllä on oikeus saada hänelle myönnetyt muut kuin kiireelliset sosiaalipalvelut ilman aiheetonta viivytystä ja viimeistään </a:t>
            </a:r>
            <a:r>
              <a:rPr lang="fi-FI" altLang="fi-FI" sz="2800" i="1" smtClean="0">
                <a:latin typeface="Cambria" pitchFamily="18" charset="0"/>
              </a:rPr>
              <a:t>kolmen (3) kuukauden kuluttua päätöksen teosta.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tsikko 1"/>
          <p:cNvSpPr>
            <a:spLocks noGrp="1"/>
          </p:cNvSpPr>
          <p:nvPr>
            <p:ph type="title"/>
          </p:nvPr>
        </p:nvSpPr>
        <p:spPr/>
        <p:txBody>
          <a:bodyPr/>
          <a:lstStyle/>
          <a:p>
            <a:pPr eaLnBrk="1" hangingPunct="1"/>
            <a:r>
              <a:rPr lang="fi-FI" altLang="fi-FI" sz="3200" smtClean="0">
                <a:latin typeface="Cambria" pitchFamily="18" charset="0"/>
              </a:rPr>
              <a:t>Palvelujen laadun varmistaminen (luku 4) Lähde: STM 2013</a:t>
            </a:r>
          </a:p>
        </p:txBody>
      </p:sp>
      <p:graphicFrame>
        <p:nvGraphicFramePr>
          <p:cNvPr id="5" name="Sisällön paikkamerkki 4"/>
          <p:cNvGraphicFramePr>
            <a:graphicFrameLocks noGrp="1"/>
          </p:cNvGraphicFramePr>
          <p:nvPr>
            <p:ph idx="1"/>
          </p:nvPr>
        </p:nvGraphicFramePr>
        <p:xfrm>
          <a:off x="755650" y="1557338"/>
          <a:ext cx="7632700" cy="4392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868" name="Päivämäärän paikkamerkki 3"/>
          <p:cNvSpPr>
            <a:spLocks noGrp="1"/>
          </p:cNvSpPr>
          <p:nvPr>
            <p:ph type="dt" sz="quarter" idx="10"/>
          </p:nvPr>
        </p:nvSpPr>
        <p:spPr>
          <a:xfrm>
            <a:off x="7812088" y="6562725"/>
            <a:ext cx="1236662" cy="219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6221B0-696F-4F7F-A706-1D72E6EB2EC4}" type="datetime1">
              <a:rPr lang="fi-FI" altLang="fi-FI" smtClean="0"/>
              <a:pPr eaLnBrk="1" hangingPunct="1"/>
              <a:t>18.8.2014</a:t>
            </a:fld>
            <a:endParaRPr lang="fi-FI" altLang="fi-FI" smtClean="0"/>
          </a:p>
        </p:txBody>
      </p:sp>
      <p:sp>
        <p:nvSpPr>
          <p:cNvPr id="36869" name="Dian numeron paikkamerkki 5"/>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6CFC935D-D06C-45A8-815A-E670766F717E}" type="slidenum">
              <a:rPr lang="en-US" altLang="fi-FI" smtClean="0"/>
              <a:pPr algn="ctr" eaLnBrk="1" hangingPunct="1"/>
              <a:t>35</a:t>
            </a:fld>
            <a:endParaRPr lang="en-US" altLang="fi-FI"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tsikko 1"/>
          <p:cNvSpPr>
            <a:spLocks noGrp="1"/>
          </p:cNvSpPr>
          <p:nvPr>
            <p:ph type="title"/>
          </p:nvPr>
        </p:nvSpPr>
        <p:spPr>
          <a:xfrm>
            <a:off x="457200" y="115888"/>
            <a:ext cx="8229600" cy="2017712"/>
          </a:xfrm>
        </p:spPr>
        <p:txBody>
          <a:bodyPr/>
          <a:lstStyle/>
          <a:p>
            <a:r>
              <a:rPr lang="fi-FI" altLang="fi-FI" smtClean="0">
                <a:solidFill>
                  <a:schemeClr val="tx1"/>
                </a:solidFill>
              </a:rPr>
              <a:t/>
            </a:r>
            <a:br>
              <a:rPr lang="fi-FI" altLang="fi-FI" smtClean="0">
                <a:solidFill>
                  <a:schemeClr val="tx1"/>
                </a:solidFill>
              </a:rPr>
            </a:br>
            <a:r>
              <a:rPr lang="fi-FI" altLang="fi-FI" sz="2800" smtClean="0">
                <a:solidFill>
                  <a:schemeClr val="tx1"/>
                </a:solidFill>
                <a:latin typeface="Cambria" pitchFamily="18" charset="0"/>
              </a:rPr>
              <a:t>Julkisen vallan on turvattava, sen mukaan kuin lailla tarkemmin säädetään,</a:t>
            </a:r>
            <a:r>
              <a:rPr lang="fi-FI" altLang="fi-FI" sz="2800" i="1" smtClean="0">
                <a:solidFill>
                  <a:schemeClr val="tx1"/>
                </a:solidFill>
                <a:latin typeface="Cambria" pitchFamily="18" charset="0"/>
              </a:rPr>
              <a:t> jokaiselle riittävät sosiaali- ja terveyspalvelut </a:t>
            </a:r>
            <a:r>
              <a:rPr lang="fi-FI" altLang="fi-FI" sz="2800" smtClean="0">
                <a:solidFill>
                  <a:schemeClr val="tx1"/>
                </a:solidFill>
                <a:latin typeface="Cambria" pitchFamily="18" charset="0"/>
              </a:rPr>
              <a:t>ja edistettävä väestön terveyttä. </a:t>
            </a:r>
            <a:br>
              <a:rPr lang="fi-FI" altLang="fi-FI" sz="2800" smtClean="0">
                <a:solidFill>
                  <a:schemeClr val="tx1"/>
                </a:solidFill>
                <a:latin typeface="Cambria" pitchFamily="18" charset="0"/>
              </a:rPr>
            </a:br>
            <a:r>
              <a:rPr lang="fi-FI" altLang="fi-FI" sz="2800" smtClean="0">
                <a:solidFill>
                  <a:schemeClr val="tx1"/>
                </a:solidFill>
                <a:latin typeface="Cambria" pitchFamily="18" charset="0"/>
              </a:rPr>
              <a:t/>
            </a:r>
            <a:br>
              <a:rPr lang="fi-FI" altLang="fi-FI" sz="2800" smtClean="0">
                <a:solidFill>
                  <a:schemeClr val="tx1"/>
                </a:solidFill>
                <a:latin typeface="Cambria" pitchFamily="18" charset="0"/>
              </a:rPr>
            </a:br>
            <a:endParaRPr lang="fi-FI" altLang="fi-FI" sz="2800" smtClean="0">
              <a:latin typeface="Cambria" pitchFamily="18" charset="0"/>
            </a:endParaRPr>
          </a:p>
        </p:txBody>
      </p:sp>
      <p:sp>
        <p:nvSpPr>
          <p:cNvPr id="5123" name="Sisällön paikkamerkki 2"/>
          <p:cNvSpPr>
            <a:spLocks noGrp="1"/>
          </p:cNvSpPr>
          <p:nvPr>
            <p:ph idx="1"/>
          </p:nvPr>
        </p:nvSpPr>
        <p:spPr>
          <a:xfrm>
            <a:off x="457200" y="1844675"/>
            <a:ext cx="8229600" cy="4464050"/>
          </a:xfrm>
        </p:spPr>
        <p:txBody>
          <a:bodyPr/>
          <a:lstStyle/>
          <a:p>
            <a:pPr>
              <a:buFontTx/>
              <a:buNone/>
            </a:pPr>
            <a:r>
              <a:rPr lang="fi-FI" altLang="fi-FI" sz="2800" smtClean="0">
                <a:latin typeface="Cambria" pitchFamily="18" charset="0"/>
              </a:rPr>
              <a:t>Perusoikeuksien turvaaminen PL 22 §</a:t>
            </a:r>
          </a:p>
          <a:p>
            <a:pPr>
              <a:buFont typeface="Wingdings" pitchFamily="2" charset="2"/>
              <a:buChar char="ü"/>
            </a:pPr>
            <a:r>
              <a:rPr lang="fi-FI" altLang="fi-FI" sz="2800" smtClean="0">
                <a:latin typeface="Cambria" pitchFamily="18" charset="0"/>
              </a:rPr>
              <a:t>Julkisen vallan on turvattava perusoikeuksien ja ihmisoikeuksien toteutuminen.</a:t>
            </a:r>
          </a:p>
          <a:p>
            <a:pPr>
              <a:buFont typeface="Wingdings" pitchFamily="2" charset="2"/>
              <a:buChar char="ü"/>
            </a:pPr>
            <a:r>
              <a:rPr lang="fi-FI" altLang="fi-FI" sz="2800" smtClean="0">
                <a:latin typeface="Cambria" pitchFamily="18" charset="0"/>
              </a:rPr>
              <a:t>Kun perustuslain mukaan julkisen vallan tulee turvata riittävät sosiaalipalvelut, liittyy tähän julkiseen valtaan kohdistuva toimeksiantovaikutus sekä toisaalta yleinen palvelujen turvaamis- ja edistämisvelvollisuus. Julkinen valta, valtio ja kunta, ovat velvoitettavina tahoina.</a:t>
            </a:r>
          </a:p>
          <a:p>
            <a:pPr>
              <a:buFont typeface="Wingdings" pitchFamily="2" charset="2"/>
              <a:buChar char="ü"/>
            </a:pPr>
            <a:endParaRPr lang="fi-FI" altLang="fi-FI" sz="2400" smtClean="0">
              <a:latin typeface="Cambria" pitchFamily="18" charset="0"/>
            </a:endParaRPr>
          </a:p>
          <a:p>
            <a:pPr>
              <a:buFont typeface="Wingdings" pitchFamily="2" charset="2"/>
              <a:buChar char="ü"/>
            </a:pPr>
            <a:endParaRPr lang="fi-FI" altLang="fi-FI" sz="2400" smtClean="0">
              <a:latin typeface="Cambria" pitchFamily="18" charset="0"/>
            </a:endParaRPr>
          </a:p>
        </p:txBody>
      </p:sp>
      <p:sp>
        <p:nvSpPr>
          <p:cNvPr id="5124"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6D8CEC-FB34-44AC-A66F-9E47F3019CF3}" type="datetime1">
              <a:rPr lang="fi-FI" altLang="fi-FI" smtClean="0"/>
              <a:pPr eaLnBrk="1" hangingPunct="1"/>
              <a:t>18.8.2014</a:t>
            </a:fld>
            <a:endParaRPr lang="fi-FI" altLang="fi-FI" smtClean="0"/>
          </a:p>
        </p:txBody>
      </p:sp>
      <p:sp>
        <p:nvSpPr>
          <p:cNvPr id="5125"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5126"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1F4972-5F32-47E8-BABA-1F8F3A3D2A73}" type="slidenum">
              <a:rPr lang="fi-FI" altLang="fi-FI" smtClean="0"/>
              <a:pPr eaLnBrk="1" hangingPunct="1"/>
              <a:t>4</a:t>
            </a:fld>
            <a:endParaRPr lang="fi-FI" altLang="fi-FI"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tsikko 1"/>
          <p:cNvSpPr>
            <a:spLocks noGrp="1"/>
          </p:cNvSpPr>
          <p:nvPr>
            <p:ph type="title"/>
          </p:nvPr>
        </p:nvSpPr>
        <p:spPr/>
        <p:txBody>
          <a:bodyPr/>
          <a:lstStyle/>
          <a:p>
            <a:r>
              <a:rPr lang="fi-FI" altLang="fi-FI" smtClean="0">
                <a:latin typeface="Cambria" pitchFamily="18" charset="0"/>
              </a:rPr>
              <a:t>Perusoikeuksien toteutuminen</a:t>
            </a:r>
          </a:p>
        </p:txBody>
      </p:sp>
      <p:sp>
        <p:nvSpPr>
          <p:cNvPr id="6147" name="Sisällön paikkamerkki 2"/>
          <p:cNvSpPr>
            <a:spLocks noGrp="1"/>
          </p:cNvSpPr>
          <p:nvPr>
            <p:ph idx="1"/>
          </p:nvPr>
        </p:nvSpPr>
        <p:spPr/>
        <p:txBody>
          <a:bodyPr/>
          <a:lstStyle/>
          <a:p>
            <a:pPr>
              <a:buFont typeface="Wingdings" pitchFamily="2" charset="2"/>
              <a:buChar char="ü"/>
            </a:pPr>
            <a:r>
              <a:rPr lang="fi-FI" altLang="fi-FI" sz="2800" smtClean="0">
                <a:latin typeface="Cambria" pitchFamily="18" charset="0"/>
              </a:rPr>
              <a:t>Julkiseen valtaan kohdistuvalla perusoikeuksien edistämisvelvollisuudella tarkoitetaan sitä, että julkisen vallan tulee </a:t>
            </a:r>
            <a:r>
              <a:rPr lang="fi-FI" altLang="fi-FI" sz="2800" i="1" smtClean="0">
                <a:latin typeface="Cambria" pitchFamily="18" charset="0"/>
              </a:rPr>
              <a:t>edistää kansalaisten perusoikeuksien toteutumista</a:t>
            </a:r>
            <a:r>
              <a:rPr lang="fi-FI" altLang="fi-FI" sz="2800" smtClean="0">
                <a:latin typeface="Cambria" pitchFamily="18" charset="0"/>
              </a:rPr>
              <a:t>. Kuntien on huolehdittava siitä, että palvelut vastaavat perustuslain edellyttämää tasoa ja että ne myös käytännössä ovat yhdenvertaisesti kuntalaisten saatavilla.</a:t>
            </a:r>
          </a:p>
          <a:p>
            <a:pPr>
              <a:buFont typeface="Wingdings" pitchFamily="2" charset="2"/>
              <a:buChar char="ü"/>
            </a:pPr>
            <a:endParaRPr lang="fi-FI" altLang="fi-FI" sz="1800" smtClean="0"/>
          </a:p>
        </p:txBody>
      </p:sp>
      <p:sp>
        <p:nvSpPr>
          <p:cNvPr id="6148"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1C9AAE-263A-4C48-8F7A-931A0A43CD95}" type="datetime1">
              <a:rPr lang="fi-FI" altLang="fi-FI" smtClean="0"/>
              <a:pPr eaLnBrk="1" hangingPunct="1"/>
              <a:t>18.8.2014</a:t>
            </a:fld>
            <a:endParaRPr lang="fi-FI" altLang="fi-FI" smtClean="0"/>
          </a:p>
        </p:txBody>
      </p:sp>
      <p:sp>
        <p:nvSpPr>
          <p:cNvPr id="6149"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6150"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19B89A-C5F1-4E72-A4AF-787ED47E2D1E}" type="slidenum">
              <a:rPr lang="fi-FI" altLang="fi-FI" smtClean="0"/>
              <a:pPr eaLnBrk="1" hangingPunct="1"/>
              <a:t>5</a:t>
            </a:fld>
            <a:endParaRPr lang="fi-FI" altLang="fi-FI"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tsikko 1"/>
          <p:cNvSpPr>
            <a:spLocks noGrp="1"/>
          </p:cNvSpPr>
          <p:nvPr>
            <p:ph type="title"/>
          </p:nvPr>
        </p:nvSpPr>
        <p:spPr/>
        <p:txBody>
          <a:bodyPr/>
          <a:lstStyle/>
          <a:p>
            <a:r>
              <a:rPr lang="fi-FI" altLang="fi-FI" sz="3600" smtClean="0">
                <a:latin typeface="Cambria" pitchFamily="18" charset="0"/>
              </a:rPr>
              <a:t>Riittävät palvelut tarpeen mukaan</a:t>
            </a:r>
          </a:p>
        </p:txBody>
      </p:sp>
      <p:sp>
        <p:nvSpPr>
          <p:cNvPr id="7171" name="Sisällön paikkamerkki 2"/>
          <p:cNvSpPr>
            <a:spLocks noGrp="1"/>
          </p:cNvSpPr>
          <p:nvPr>
            <p:ph idx="1"/>
          </p:nvPr>
        </p:nvSpPr>
        <p:spPr/>
        <p:txBody>
          <a:bodyPr/>
          <a:lstStyle/>
          <a:p>
            <a:pPr>
              <a:buFont typeface="Wingdings" pitchFamily="2" charset="2"/>
              <a:buChar char="ü"/>
            </a:pPr>
            <a:r>
              <a:rPr lang="fi-FI" altLang="fi-FI" sz="2400" smtClean="0">
                <a:latin typeface="Cambria" pitchFamily="18" charset="0"/>
              </a:rPr>
              <a:t>Liian vähäisten varojen varaaminen sosiaali- ja terveydenhuoltoon ei oikeuta kuntaa kieltäytymään palveluiden järjestämisestä, vaan palvelut tulee järjestää kunnassa vallitsevan tarpeen mukaan.</a:t>
            </a:r>
          </a:p>
          <a:p>
            <a:pPr>
              <a:buFont typeface="Wingdings" pitchFamily="2" charset="2"/>
              <a:buChar char="ü"/>
            </a:pPr>
            <a:r>
              <a:rPr lang="fi-FI" altLang="fi-FI" sz="2400" smtClean="0">
                <a:latin typeface="Cambria" pitchFamily="18" charset="0"/>
              </a:rPr>
              <a:t>Kunnan on aina järjestettävä kiireellinen hoito ja välttämättömät peruspalvelut. </a:t>
            </a:r>
          </a:p>
          <a:p>
            <a:pPr>
              <a:buFont typeface="Wingdings" pitchFamily="2" charset="2"/>
              <a:buChar char="ü"/>
            </a:pPr>
            <a:r>
              <a:rPr lang="fi-FI" altLang="fi-FI" sz="2400" smtClean="0">
                <a:latin typeface="Cambria" pitchFamily="18" charset="0"/>
              </a:rPr>
              <a:t>Näiden laiminlyönti olisi perustuslainkin vastaista menettelyä.</a:t>
            </a:r>
          </a:p>
          <a:p>
            <a:pPr>
              <a:buFont typeface="Wingdings" pitchFamily="2" charset="2"/>
              <a:buChar char="ü"/>
            </a:pPr>
            <a:r>
              <a:rPr lang="fi-FI" altLang="fi-FI" sz="2400" smtClean="0">
                <a:latin typeface="Cambria" pitchFamily="18" charset="0"/>
              </a:rPr>
              <a:t>Perustuslaki velvoittaa julkisen vallan turvaamaan jokaiselle riittävät sosiaali- ja terveyspalvelut niiden tuottamistavasta riippumatta.</a:t>
            </a:r>
          </a:p>
          <a:p>
            <a:endParaRPr lang="fi-FI" altLang="fi-FI" smtClean="0"/>
          </a:p>
        </p:txBody>
      </p:sp>
      <p:sp>
        <p:nvSpPr>
          <p:cNvPr id="7172"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AB110E-105B-404C-8223-170057087471}" type="datetime1">
              <a:rPr lang="fi-FI" altLang="fi-FI" smtClean="0"/>
              <a:pPr eaLnBrk="1" hangingPunct="1"/>
              <a:t>18.8.2014</a:t>
            </a:fld>
            <a:endParaRPr lang="fi-FI" altLang="fi-FI" smtClean="0"/>
          </a:p>
        </p:txBody>
      </p:sp>
      <p:sp>
        <p:nvSpPr>
          <p:cNvPr id="7173"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7174"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ED037F-3DF8-4B25-9E2C-198689F55911}" type="slidenum">
              <a:rPr lang="fi-FI" altLang="fi-FI" smtClean="0"/>
              <a:pPr eaLnBrk="1" hangingPunct="1"/>
              <a:t>6</a:t>
            </a:fld>
            <a:endParaRPr lang="fi-FI" altLang="fi-FI"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tsikko 1"/>
          <p:cNvSpPr>
            <a:spLocks noGrp="1"/>
          </p:cNvSpPr>
          <p:nvPr>
            <p:ph type="title"/>
          </p:nvPr>
        </p:nvSpPr>
        <p:spPr/>
        <p:txBody>
          <a:bodyPr/>
          <a:lstStyle/>
          <a:p>
            <a:r>
              <a:rPr lang="fi-FI" altLang="fi-FI" sz="3200" smtClean="0">
                <a:latin typeface="Cambria" pitchFamily="18" charset="0"/>
              </a:rPr>
              <a:t>Palvelujen järjestäminen, tuottaminen ja valvonta</a:t>
            </a:r>
          </a:p>
        </p:txBody>
      </p:sp>
      <p:sp>
        <p:nvSpPr>
          <p:cNvPr id="8195" name="Sisällön paikkamerkki 2"/>
          <p:cNvSpPr>
            <a:spLocks noGrp="1"/>
          </p:cNvSpPr>
          <p:nvPr>
            <p:ph idx="1"/>
          </p:nvPr>
        </p:nvSpPr>
        <p:spPr>
          <a:xfrm>
            <a:off x="457200" y="1412875"/>
            <a:ext cx="8229600" cy="4713288"/>
          </a:xfrm>
        </p:spPr>
        <p:txBody>
          <a:bodyPr/>
          <a:lstStyle/>
          <a:p>
            <a:pPr>
              <a:buFont typeface="Wingdings" pitchFamily="2" charset="2"/>
              <a:buChar char="ü"/>
            </a:pPr>
            <a:r>
              <a:rPr lang="fi-FI" altLang="fi-FI" sz="2400" smtClean="0">
                <a:latin typeface="Cambria" pitchFamily="18" charset="0"/>
              </a:rPr>
              <a:t>Perustuslaissa palvelujen järjestämistapa jätettiin avoimeksi. </a:t>
            </a:r>
          </a:p>
          <a:p>
            <a:pPr>
              <a:buFont typeface="Wingdings" pitchFamily="2" charset="2"/>
              <a:buChar char="ü"/>
            </a:pPr>
            <a:r>
              <a:rPr lang="fi-FI" altLang="fi-FI" sz="2400" smtClean="0">
                <a:latin typeface="Cambria" pitchFamily="18" charset="0"/>
              </a:rPr>
              <a:t>Julkisella vallalla, kunnilla ja valtiolla, on kuitenkin velvollisuus seurata ja valvoa, että perustuslain tarkoittamat oikeudet toteutuvat myös käytännössä. </a:t>
            </a:r>
          </a:p>
          <a:p>
            <a:pPr>
              <a:buFont typeface="Wingdings" pitchFamily="2" charset="2"/>
              <a:buChar char="ü"/>
            </a:pPr>
            <a:r>
              <a:rPr lang="fi-FI" altLang="fi-FI" sz="2400" smtClean="0">
                <a:latin typeface="Cambria" pitchFamily="18" charset="0"/>
              </a:rPr>
              <a:t>Perusoikeussäännökset velvoittavat kuntia niin, että perustuslain 19 §:n mukaan sosiaali- ja terveydenhuoltoa koskevat turvaamis- ja edistämisvelvoitteet koskevat suoraan kuntia niiden järjestämisvastuun perusteella.</a:t>
            </a:r>
          </a:p>
          <a:p>
            <a:pPr>
              <a:buFont typeface="Wingdings" pitchFamily="2" charset="2"/>
              <a:buChar char="ü"/>
            </a:pPr>
            <a:r>
              <a:rPr lang="fi-FI" altLang="fi-FI" sz="2400" smtClean="0">
                <a:latin typeface="Cambria" pitchFamily="18" charset="0"/>
              </a:rPr>
              <a:t> Kunnallisten luottamushenkilöiden ja muiden päättäjien vastuulla on se, että palvelujen määrä vastaa kunnan asukkaiden tarpeita.</a:t>
            </a:r>
          </a:p>
        </p:txBody>
      </p:sp>
      <p:sp>
        <p:nvSpPr>
          <p:cNvPr id="8196"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B5C9F5-21F4-4EFF-A2D7-89470DA6AEBD}" type="datetime1">
              <a:rPr lang="fi-FI" altLang="fi-FI" smtClean="0"/>
              <a:pPr eaLnBrk="1" hangingPunct="1"/>
              <a:t>18.8.2014</a:t>
            </a:fld>
            <a:endParaRPr lang="fi-FI" altLang="fi-FI" smtClean="0"/>
          </a:p>
        </p:txBody>
      </p:sp>
      <p:sp>
        <p:nvSpPr>
          <p:cNvPr id="8197"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8198"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AF4B2F-65CA-400F-BD8C-0D2D2EDD3B22}" type="slidenum">
              <a:rPr lang="fi-FI" altLang="fi-FI" smtClean="0"/>
              <a:pPr eaLnBrk="1" hangingPunct="1"/>
              <a:t>7</a:t>
            </a:fld>
            <a:endParaRPr lang="fi-FI" altLang="fi-FI"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tsikko 1"/>
          <p:cNvSpPr>
            <a:spLocks noGrp="1"/>
          </p:cNvSpPr>
          <p:nvPr>
            <p:ph type="title"/>
          </p:nvPr>
        </p:nvSpPr>
        <p:spPr/>
        <p:txBody>
          <a:bodyPr/>
          <a:lstStyle/>
          <a:p>
            <a:r>
              <a:rPr lang="fi-FI" altLang="fi-FI" sz="3200" smtClean="0">
                <a:latin typeface="Cambria" pitchFamily="18" charset="0"/>
              </a:rPr>
              <a:t>Palvelun käyttäjä hankkii itse palvelun yksityiseltä</a:t>
            </a:r>
          </a:p>
        </p:txBody>
      </p:sp>
      <p:sp>
        <p:nvSpPr>
          <p:cNvPr id="9219" name="Sisällön paikkamerkki 2"/>
          <p:cNvSpPr>
            <a:spLocks noGrp="1"/>
          </p:cNvSpPr>
          <p:nvPr>
            <p:ph idx="1"/>
          </p:nvPr>
        </p:nvSpPr>
        <p:spPr>
          <a:xfrm>
            <a:off x="457200" y="1341438"/>
            <a:ext cx="8229600" cy="4895850"/>
          </a:xfrm>
        </p:spPr>
        <p:txBody>
          <a:bodyPr/>
          <a:lstStyle/>
          <a:p>
            <a:pPr>
              <a:buFont typeface="Wingdings" pitchFamily="2" charset="2"/>
              <a:buChar char="ü"/>
            </a:pPr>
            <a:r>
              <a:rPr lang="fi-FI" altLang="fi-FI" sz="2400" smtClean="0">
                <a:solidFill>
                  <a:schemeClr val="tx2"/>
                </a:solidFill>
                <a:latin typeface="Cambria" pitchFamily="18" charset="0"/>
              </a:rPr>
              <a:t>Jos kunta laiminlyö kuntalaisen tarvitseman lakisääteisen peruspalvelun toteuttamisen, palvelun tarvitsija saattaa joutua hankkimaan tarvitsemansa palvelun yksityiseltä palveluntuottajalta. </a:t>
            </a:r>
          </a:p>
          <a:p>
            <a:pPr>
              <a:buFont typeface="Wingdings" pitchFamily="2" charset="2"/>
              <a:buChar char="ü"/>
            </a:pPr>
            <a:r>
              <a:rPr lang="fi-FI" altLang="fi-FI" sz="2400" i="1" smtClean="0">
                <a:latin typeface="Cambria" pitchFamily="18" charset="0"/>
              </a:rPr>
              <a:t>KHO 2002:21</a:t>
            </a:r>
            <a:r>
              <a:rPr lang="fi-FI" altLang="fi-FI" sz="2400" smtClean="0">
                <a:latin typeface="Cambria" pitchFamily="18" charset="0"/>
              </a:rPr>
              <a:t>: Kaupunki velvoitettiin korvaamaan henkilölle yksityisestä leikkaushoidosta aiheutuneet kustannukset, kun hän ei ollut saanut tarvitsemaansa erikoissairaanhoitoa. </a:t>
            </a:r>
          </a:p>
          <a:p>
            <a:pPr>
              <a:buFont typeface="Wingdings" pitchFamily="2" charset="2"/>
              <a:buChar char="ü"/>
            </a:pPr>
            <a:r>
              <a:rPr lang="fi-FI" altLang="fi-FI" sz="2400" smtClean="0">
                <a:latin typeface="Cambria" pitchFamily="18" charset="0"/>
              </a:rPr>
              <a:t>Korkein hallinto-oikeus velvoitti kunnan korvaamaan sepelvaltimotaudin vaatimasta ohitusleikkauksesta aiheutuneet kustannukset, kun henkilö oli hakeutunut itse yksityiseen erikoissairaanhoitoon, mistä järjestämisvastuu olisi ollut henkilön kotikunnalla. </a:t>
            </a:r>
          </a:p>
          <a:p>
            <a:pPr>
              <a:buFontTx/>
              <a:buNone/>
            </a:pPr>
            <a:endParaRPr lang="fi-FI" altLang="fi-FI" sz="2400" smtClean="0"/>
          </a:p>
        </p:txBody>
      </p:sp>
      <p:sp>
        <p:nvSpPr>
          <p:cNvPr id="9220"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F777D2-815F-460E-A10B-CD8B3E337D48}" type="datetime1">
              <a:rPr lang="fi-FI" altLang="fi-FI" smtClean="0"/>
              <a:pPr eaLnBrk="1" hangingPunct="1"/>
              <a:t>18.8.2014</a:t>
            </a:fld>
            <a:endParaRPr lang="fi-FI" altLang="fi-FI" smtClean="0"/>
          </a:p>
        </p:txBody>
      </p:sp>
      <p:sp>
        <p:nvSpPr>
          <p:cNvPr id="9221"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9222"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DB38811-937F-4B4C-8024-A8CA4BCD662A}" type="slidenum">
              <a:rPr lang="fi-FI" altLang="fi-FI" smtClean="0"/>
              <a:pPr eaLnBrk="1" hangingPunct="1"/>
              <a:t>8</a:t>
            </a:fld>
            <a:endParaRPr lang="fi-FI" altLang="fi-FI"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tsikko 1"/>
          <p:cNvSpPr>
            <a:spLocks noGrp="1"/>
          </p:cNvSpPr>
          <p:nvPr>
            <p:ph type="title"/>
          </p:nvPr>
        </p:nvSpPr>
        <p:spPr>
          <a:xfrm>
            <a:off x="457200" y="274638"/>
            <a:ext cx="8229600" cy="1282700"/>
          </a:xfrm>
        </p:spPr>
        <p:txBody>
          <a:bodyPr/>
          <a:lstStyle/>
          <a:p>
            <a:r>
              <a:rPr lang="fi-FI" altLang="fi-FI" sz="3200" i="1" smtClean="0">
                <a:latin typeface="Cambria" pitchFamily="18" charset="0"/>
              </a:rPr>
              <a:t>KHO 2002:43</a:t>
            </a:r>
            <a:r>
              <a:rPr lang="fi-FI" altLang="fi-FI" sz="3200" smtClean="0">
                <a:latin typeface="Cambria" pitchFamily="18" charset="0"/>
              </a:rPr>
              <a:t>:Kokonaan saamatta jääneestä terveydenhuollon palvelusta ja julkisoikeudellisesta maksuvelvollisuudesta </a:t>
            </a:r>
          </a:p>
        </p:txBody>
      </p:sp>
      <p:sp>
        <p:nvSpPr>
          <p:cNvPr id="10243" name="Sisällön paikkamerkki 2"/>
          <p:cNvSpPr>
            <a:spLocks noGrp="1"/>
          </p:cNvSpPr>
          <p:nvPr>
            <p:ph idx="1"/>
          </p:nvPr>
        </p:nvSpPr>
        <p:spPr/>
        <p:txBody>
          <a:bodyPr/>
          <a:lstStyle/>
          <a:p>
            <a:pPr>
              <a:buFont typeface="Wingdings" pitchFamily="2" charset="2"/>
              <a:buChar char="ü"/>
            </a:pPr>
            <a:endParaRPr lang="fi-FI" altLang="fi-FI" sz="2400" smtClean="0">
              <a:latin typeface="Cambria" pitchFamily="18" charset="0"/>
            </a:endParaRPr>
          </a:p>
          <a:p>
            <a:pPr>
              <a:buFont typeface="Wingdings" pitchFamily="2" charset="2"/>
              <a:buChar char="ü"/>
            </a:pPr>
            <a:r>
              <a:rPr lang="fi-FI" altLang="fi-FI" sz="2400" smtClean="0">
                <a:latin typeface="Cambria" pitchFamily="18" charset="0"/>
              </a:rPr>
              <a:t>Kunta ei ollut voinut evätä fysioterapiapalvelun saamista pelkästään tiettyyn ikäryhmään kuulumisen vuoksi, kun henkilöllä oli sairautensa johdosta kunnan toimivaltaisen terveyskeskuslääkärin toteama fysioterapiapalvelun tarve. </a:t>
            </a:r>
          </a:p>
          <a:p>
            <a:pPr>
              <a:buFont typeface="Wingdings" pitchFamily="2" charset="2"/>
              <a:buChar char="ü"/>
            </a:pPr>
            <a:r>
              <a:rPr lang="fi-FI" altLang="fi-FI" sz="2400" smtClean="0">
                <a:latin typeface="Cambria" pitchFamily="18" charset="0"/>
              </a:rPr>
              <a:t>Vaikka terveyspalvelut eivät olekaan normatiivisesti subjektiivisia oikeuksia, jotka tulee toteuttaa määrärahoista riippumatta, sellainen ajattelutapa on yleistymässä, että tiettyjen perusoikeuksien toteuttaminen sijoittuisi alueelle, jossa budjettioikeudelliset käsitteet menettäisivät merkityksensä.(?)</a:t>
            </a:r>
          </a:p>
          <a:p>
            <a:pPr>
              <a:buFontTx/>
              <a:buNone/>
            </a:pPr>
            <a:endParaRPr lang="fi-FI" altLang="fi-FI" smtClean="0">
              <a:latin typeface="Cambria" pitchFamily="18" charset="0"/>
            </a:endParaRPr>
          </a:p>
          <a:p>
            <a:pPr>
              <a:buFontTx/>
              <a:buNone/>
            </a:pPr>
            <a:endParaRPr lang="fi-FI" altLang="fi-FI" smtClean="0"/>
          </a:p>
        </p:txBody>
      </p:sp>
      <p:sp>
        <p:nvSpPr>
          <p:cNvPr id="10244" name="Päivämäärän paikkamerkki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1FE734-FB02-4C8D-A6FF-FCEFD47F7CC3}" type="datetime1">
              <a:rPr lang="fi-FI" altLang="fi-FI" smtClean="0"/>
              <a:pPr eaLnBrk="1" hangingPunct="1"/>
              <a:t>18.8.2014</a:t>
            </a:fld>
            <a:endParaRPr lang="fi-FI" altLang="fi-FI" smtClean="0"/>
          </a:p>
        </p:txBody>
      </p:sp>
      <p:sp>
        <p:nvSpPr>
          <p:cNvPr id="10245" name="Alatunnisteen paikkamerkki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altLang="fi-FI" smtClean="0"/>
              <a:t>OTT Anja Karvonen-Kälkäjä  Pro Lex Oy</a:t>
            </a:r>
          </a:p>
        </p:txBody>
      </p:sp>
      <p:sp>
        <p:nvSpPr>
          <p:cNvPr id="10246" name="Dian numeron paikkamerkki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7BE793-1465-40A4-B731-C040464FB867}" type="slidenum">
              <a:rPr lang="fi-FI" altLang="fi-FI" smtClean="0"/>
              <a:pPr eaLnBrk="1" hangingPunct="1"/>
              <a:t>9</a:t>
            </a:fld>
            <a:endParaRPr lang="fi-FI" altLang="fi-FI" smtClean="0"/>
          </a:p>
        </p:txBody>
      </p:sp>
    </p:spTree>
  </p:cSld>
  <p:clrMapOvr>
    <a:masterClrMapping/>
  </p:clrMapOvr>
</p:sld>
</file>

<file path=ppt/theme/theme1.xml><?xml version="1.0" encoding="utf-8"?>
<a:theme xmlns:a="http://schemas.openxmlformats.org/drawingml/2006/main" name="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2528</TotalTime>
  <Words>2451</Words>
  <Application>Microsoft Office PowerPoint</Application>
  <PresentationFormat>Näytössä katseltava diaesitys (4:3)</PresentationFormat>
  <Paragraphs>309</Paragraphs>
  <Slides>35</Slides>
  <Notes>3</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35</vt:i4>
      </vt:variant>
    </vt:vector>
  </HeadingPairs>
  <TitlesOfParts>
    <vt:vector size="39" baseType="lpstr">
      <vt:lpstr>Arial</vt:lpstr>
      <vt:lpstr>Cambria</vt:lpstr>
      <vt:lpstr>Wingdings</vt:lpstr>
      <vt:lpstr>Oletusrakenne</vt:lpstr>
      <vt:lpstr>Oikeus vanhuspalveluihin</vt:lpstr>
      <vt:lpstr>Perustuslaki velvoittaa järjestämään riittävät sosiaali- ja terveyspalvelut</vt:lpstr>
      <vt:lpstr>”Vanhuspalveluissa” on kysymys iäkkäiden henkilöiden sosiaalipalvelujen järjestämisestä, toteuttamisesta ja valvonnasta</vt:lpstr>
      <vt:lpstr> Julkisen vallan on turvattava, sen mukaan kuin lailla tarkemmin säädetään, jokaiselle riittävät sosiaali- ja terveyspalvelut ja edistettävä väestön terveyttä.   </vt:lpstr>
      <vt:lpstr>Perusoikeuksien toteutuminen</vt:lpstr>
      <vt:lpstr>Riittävät palvelut tarpeen mukaan</vt:lpstr>
      <vt:lpstr>Palvelujen järjestäminen, tuottaminen ja valvonta</vt:lpstr>
      <vt:lpstr>Palvelun käyttäjä hankkii itse palvelun yksityiseltä</vt:lpstr>
      <vt:lpstr>KHO 2002:43:Kokonaan saamatta jääneestä terveydenhuollon palvelusta ja julkisoikeudellisesta maksuvelvollisuudesta </vt:lpstr>
      <vt:lpstr>Kiireellinen sairaanhoito</vt:lpstr>
      <vt:lpstr>Vanhuspalvelulaki 13 § </vt:lpstr>
      <vt:lpstr> Päätös sosiaalipalvelujen myöntämisestä ja oikeus palveluihin: Vanhuspalvelulaki 18 § </vt:lpstr>
      <vt:lpstr> TOIMENPITEET IÄKKÄIDEN LAITOSHOIDON VÄHENTÄMISEKSI OSANA  PALVELURAKENNEMUUTOSTA  </vt:lpstr>
      <vt:lpstr>  Laki ikääntyneen väestön toimintakyvyn tukemisesta sekä iäkkäiden sosiaali- ja terveyspalveluista (ns. Vanhuspalvelulaki) Lakiesitys (980/2012) annettu eduskunnalle 28.12.2012 Laki tulee voimaan 1.7.2013.HE 160/2012, StVM 27/2012 , EV 162/2012  </vt:lpstr>
      <vt:lpstr>Määritelmät 3 §</vt:lpstr>
      <vt:lpstr>Kunnan yleiset velvollisuudet ikääntyneen väestön hyvinvoinnin &amp; osallisuuden tukemiseksi (luku 2) Lähde: STM 2013 </vt:lpstr>
      <vt:lpstr>2 luku Kunnan yleiset velvollisuudet </vt:lpstr>
      <vt:lpstr>Suunnitelma ikääntyneen väestön hyvinvoinnin tukemiseksi 5 §</vt:lpstr>
      <vt:lpstr> Suunnitelmassa </vt:lpstr>
      <vt:lpstr>Palvelujen riittävyyden ja laadun arviointi 6 §</vt:lpstr>
      <vt:lpstr>Palvelujen saatavuus ja saavutettavuus 7 § </vt:lpstr>
      <vt:lpstr>Palvelujen kieli 8 §</vt:lpstr>
      <vt:lpstr>Kunnan voimavarat 9 §</vt:lpstr>
      <vt:lpstr>Asiantuntemus 10 §</vt:lpstr>
      <vt:lpstr>Vanhusneuvosto 11 §</vt:lpstr>
      <vt:lpstr>Hyvinvointia edistävät palvelut 12 §</vt:lpstr>
      <vt:lpstr>Hyvinvointia edistäviin palveluihin on sisällytettävä: </vt:lpstr>
      <vt:lpstr>Iäkkään henkilön palveluntarpeet &amp; niihin vastaaminen  (luku 3)Lähde: STM 2013</vt:lpstr>
      <vt:lpstr>Pitkäaikaisen hoidon ja huolenpidon toteuttamista ohjaavat periaatteet 14 § </vt:lpstr>
      <vt:lpstr>14 §</vt:lpstr>
      <vt:lpstr>Palveluntarpeiden selvittäminen15 §</vt:lpstr>
      <vt:lpstr>Palvelusuunnitelma16 §</vt:lpstr>
      <vt:lpstr>Vastuutyöntekijä 17 §</vt:lpstr>
      <vt:lpstr> Päätös sosiaalipalvelujen myöntämisestä ja oikeus palveluihin 18 § </vt:lpstr>
      <vt:lpstr>Palvelujen laadun varmistaminen (luku 4) Lähde: STM 2013</vt:lpstr>
    </vt:vector>
  </TitlesOfParts>
  <Manager>muokkaus verkkoon: Jari J. Marjanen</Manager>
  <Company>Suomen sosiaalioikeudellinen seura ry (SSOS)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Oikeus vanhuspalveluihin</dc:title>
  <dc:subject>vanhusten palvelut ja (subjektiiviset) oikeudet</dc:subject>
  <dc:creator>Anja Karvonen-Kälkäjä</dc:creator>
  <cp:keywords>sosiaalioikeus; vanhuspalvelut</cp:keywords>
  <cp:lastModifiedBy>J. J. Marjanen</cp:lastModifiedBy>
  <cp:revision>103</cp:revision>
  <dcterms:created xsi:type="dcterms:W3CDTF">2013-01-08T10:48:09Z</dcterms:created>
  <dcterms:modified xsi:type="dcterms:W3CDTF">2014-08-18T08:51:51Z</dcterms:modified>
  <cp:category>tilaisuuksien alustukset ja esitykset</cp:category>
</cp:coreProperties>
</file>