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0E076-1FEE-4F83-A76C-B0B29C9FFCC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BC1BF-3D7F-4BE8-A7DC-96A5726A752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BC1BF-3D7F-4BE8-A7DC-96A5726A7527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SHL 40a §: ”Kiireellisissä tapauksissa sosiaalipalvelujen tarve on arvioitava viipymättä.”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BC1BF-3D7F-4BE8-A7DC-96A5726A7527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BC1BF-3D7F-4BE8-A7DC-96A5726A7527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"/>
            <a:ext cx="1147763" cy="115570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2463800"/>
            <a:ext cx="7270750" cy="1470025"/>
          </a:xfrm>
        </p:spPr>
        <p:txBody>
          <a:bodyPr/>
          <a:lstStyle>
            <a:lvl1pPr algn="ctr">
              <a:lnSpc>
                <a:spcPct val="95000"/>
              </a:lnSpc>
              <a:defRPr sz="4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076700"/>
            <a:ext cx="7129463" cy="15621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143000" y="0"/>
            <a:ext cx="8001000" cy="1143000"/>
          </a:xfrm>
          <a:prstGeom prst="rect">
            <a:avLst/>
          </a:prstGeom>
          <a:solidFill>
            <a:srgbClr val="005A9B"/>
          </a:solidFill>
          <a:ln w="9525">
            <a:solidFill>
              <a:srgbClr val="005A9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i-FI" altLang="fi-FI" sz="2400" b="0">
              <a:solidFill>
                <a:srgbClr val="005A9B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43000" y="609600"/>
            <a:ext cx="6742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i-FI" altLang="fi-FI" sz="1800" b="0" dirty="0" smtClean="0">
                <a:solidFill>
                  <a:schemeClr val="bg1"/>
                </a:solidFill>
                <a:latin typeface="MetaNormalLF-Roman" pitchFamily="50" charset="0"/>
              </a:rPr>
              <a:t>Tutkimusosasto </a:t>
            </a:r>
            <a:r>
              <a:rPr lang="fi-FI" altLang="fi-FI" sz="1800" b="0" dirty="0">
                <a:solidFill>
                  <a:schemeClr val="bg1"/>
                </a:solidFill>
                <a:latin typeface="MetaNormalLF-Roman" pitchFamily="50" charset="0"/>
              </a:rPr>
              <a:t>I </a:t>
            </a:r>
            <a:r>
              <a:rPr lang="fi-FI" altLang="fi-FI" sz="1800" b="0" dirty="0" err="1" smtClean="0">
                <a:solidFill>
                  <a:schemeClr val="bg1"/>
                </a:solidFill>
                <a:latin typeface="MetaNormalLF-Roman" pitchFamily="50" charset="0"/>
              </a:rPr>
              <a:t>Toomas</a:t>
            </a:r>
            <a:r>
              <a:rPr lang="fi-FI" altLang="fi-FI" sz="1800" b="0" dirty="0" smtClean="0">
                <a:solidFill>
                  <a:schemeClr val="bg1"/>
                </a:solidFill>
                <a:latin typeface="MetaNormalLF-Roman" pitchFamily="50" charset="0"/>
              </a:rPr>
              <a:t> </a:t>
            </a:r>
            <a:r>
              <a:rPr lang="fi-FI" altLang="fi-FI" sz="1800" b="0" dirty="0" err="1" smtClean="0">
                <a:solidFill>
                  <a:schemeClr val="bg1"/>
                </a:solidFill>
                <a:latin typeface="MetaNormalLF-Roman" pitchFamily="50" charset="0"/>
              </a:rPr>
              <a:t>Kotkas</a:t>
            </a:r>
            <a:endParaRPr lang="fi-FI" altLang="fi-FI" sz="1800" b="0" dirty="0">
              <a:solidFill>
                <a:schemeClr val="bg1"/>
              </a:solidFill>
              <a:latin typeface="MetaNormalLF-Roman" pitchFamily="50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324600" y="1219200"/>
            <a:ext cx="1676400" cy="48006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4876800" cy="48006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6705600" cy="9858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1295400" y="2205038"/>
            <a:ext cx="6705600" cy="3814762"/>
          </a:xfrm>
        </p:spPr>
        <p:txBody>
          <a:bodyPr/>
          <a:lstStyle/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534400" y="5445125"/>
            <a:ext cx="214313" cy="792163"/>
          </a:xfrm>
        </p:spPr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>
          <a:xfrm>
            <a:off x="8534400" y="4648200"/>
            <a:ext cx="228600" cy="685800"/>
          </a:xfrm>
        </p:spPr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95400" y="2205038"/>
            <a:ext cx="3276600" cy="381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24400" y="2205038"/>
            <a:ext cx="3276600" cy="381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6350"/>
            <a:ext cx="1147763" cy="11557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6705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perustyyl. napsautt.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05038"/>
            <a:ext cx="6705600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3.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34400" y="5445125"/>
            <a:ext cx="2143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latin typeface="MetaCondNormalLF-Roman" pitchFamily="50" charset="0"/>
              </a:defRPr>
            </a:lvl1pPr>
          </a:lstStyle>
          <a:p>
            <a:fld id="{09BA14B0-A543-45BC-97A5-D9B2EA4EB854}" type="datetimeFigureOut">
              <a:rPr lang="fi-FI" smtClean="0"/>
              <a:pPr/>
              <a:t>25.1.2012</a:t>
            </a:fld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4648200"/>
            <a:ext cx="22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latin typeface="MetaCondNormalLF-Roman" pitchFamily="50" charset="0"/>
              </a:defRPr>
            </a:lvl1pPr>
          </a:lstStyle>
          <a:p>
            <a:fld id="{A81CE0AC-2606-49E9-BF21-55712C21C7C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143000" y="0"/>
            <a:ext cx="8001000" cy="1143000"/>
          </a:xfrm>
          <a:prstGeom prst="rect">
            <a:avLst/>
          </a:prstGeom>
          <a:solidFill>
            <a:srgbClr val="005A9B"/>
          </a:solidFill>
          <a:ln w="9525">
            <a:solidFill>
              <a:srgbClr val="005A9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i-FI" altLang="fi-FI" sz="2400" b="0">
              <a:solidFill>
                <a:srgbClr val="005A9B"/>
              </a:solidFill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143000" y="609600"/>
            <a:ext cx="6742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i-FI" altLang="fi-FI" sz="1800" b="0" dirty="0" smtClean="0">
                <a:solidFill>
                  <a:schemeClr val="bg1"/>
                </a:solidFill>
                <a:latin typeface="MetaNormalLF-Roman" pitchFamily="50" charset="0"/>
              </a:rPr>
              <a:t>Tutkimusosasto </a:t>
            </a:r>
            <a:r>
              <a:rPr lang="fi-FI" altLang="fi-FI" sz="1800" b="0" dirty="0">
                <a:solidFill>
                  <a:schemeClr val="bg1"/>
                </a:solidFill>
                <a:latin typeface="MetaNormalLF-Roman" pitchFamily="50" charset="0"/>
              </a:rPr>
              <a:t>I </a:t>
            </a:r>
            <a:r>
              <a:rPr lang="fi-FI" altLang="fi-FI" sz="1800" b="0" dirty="0" err="1" smtClean="0">
                <a:solidFill>
                  <a:schemeClr val="bg1"/>
                </a:solidFill>
                <a:latin typeface="MetaNormalLF-Roman" pitchFamily="50" charset="0"/>
              </a:rPr>
              <a:t>Toomas</a:t>
            </a:r>
            <a:r>
              <a:rPr lang="fi-FI" altLang="fi-FI" sz="1800" b="0" dirty="0" smtClean="0">
                <a:solidFill>
                  <a:schemeClr val="bg1"/>
                </a:solidFill>
                <a:latin typeface="MetaNormalLF-Roman" pitchFamily="50" charset="0"/>
              </a:rPr>
              <a:t> </a:t>
            </a:r>
            <a:r>
              <a:rPr lang="fi-FI" altLang="fi-FI" sz="1800" b="0" dirty="0" err="1" smtClean="0">
                <a:solidFill>
                  <a:schemeClr val="bg1"/>
                </a:solidFill>
                <a:latin typeface="MetaNormalLF-Roman" pitchFamily="50" charset="0"/>
              </a:rPr>
              <a:t>Kotkas</a:t>
            </a:r>
            <a:endParaRPr lang="fi-FI" altLang="fi-FI" sz="1800" b="0" dirty="0">
              <a:solidFill>
                <a:schemeClr val="bg1"/>
              </a:solidFill>
              <a:latin typeface="MetaNormalLF-Roman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5A9B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5A9B"/>
          </a:solidFill>
          <a:latin typeface="MetaNormalLF-Roman" pitchFamily="50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5A9B"/>
          </a:solidFill>
          <a:latin typeface="MetaNormalLF-Roman" pitchFamily="50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5A9B"/>
          </a:solidFill>
          <a:latin typeface="MetaNormalLF-Roman" pitchFamily="50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5A9B"/>
          </a:solidFill>
          <a:latin typeface="MetaNormalLF-Roman" pitchFamily="50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5A9B"/>
          </a:solidFill>
          <a:latin typeface="MetaNormalLF-Roman" pitchFamily="50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5A9B"/>
          </a:solidFill>
          <a:latin typeface="MetaNormalLF-Roman" pitchFamily="50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5A9B"/>
          </a:solidFill>
          <a:latin typeface="MetaNormalLF-Roman" pitchFamily="50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5A9B"/>
          </a:solidFill>
          <a:latin typeface="MetaNormalLF-Roman" pitchFamily="50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har char="•"/>
        <a:defRPr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Sosiaalihuoltolain uudistushanke – mikä muuttuu?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Kelahalli 25.1.2012</a:t>
            </a:r>
          </a:p>
          <a:p>
            <a:r>
              <a:rPr lang="fi-FI" dirty="0" smtClean="0"/>
              <a:t>Kelan tutkimusosasto &amp; Suomen Sosiaalioikeudellinen Seura</a:t>
            </a:r>
            <a:endParaRPr lang="fi-FI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568952" cy="1138138"/>
          </a:xfrm>
        </p:spPr>
        <p:txBody>
          <a:bodyPr>
            <a:normAutofit/>
          </a:bodyPr>
          <a:lstStyle/>
          <a:p>
            <a:pPr algn="ctr"/>
            <a:r>
              <a:rPr lang="fi-FI" sz="3200" dirty="0" smtClean="0"/>
              <a:t>Vuoden 1982 sosiaalihuoltolain taustaa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988840"/>
            <a:ext cx="8424936" cy="4752528"/>
          </a:xfrm>
        </p:spPr>
        <p:txBody>
          <a:bodyPr>
            <a:normAutofit/>
          </a:bodyPr>
          <a:lstStyle/>
          <a:p>
            <a:r>
              <a:rPr lang="fi-FI" dirty="0" smtClean="0"/>
              <a:t>Kytkeytyi vuoden 1982 </a:t>
            </a:r>
            <a:r>
              <a:rPr lang="fi-FI" dirty="0" err="1" smtClean="0"/>
              <a:t>STVOL:iin</a:t>
            </a:r>
            <a:endParaRPr lang="fi-FI" dirty="0" smtClean="0"/>
          </a:p>
          <a:p>
            <a:r>
              <a:rPr lang="fi-FI" dirty="0" smtClean="0"/>
              <a:t>Yleistavoite</a:t>
            </a:r>
            <a:r>
              <a:rPr lang="fi-FI" dirty="0"/>
              <a:t>: </a:t>
            </a:r>
            <a:r>
              <a:rPr lang="fi-FI" dirty="0" smtClean="0"/>
              <a:t>”väestön </a:t>
            </a:r>
            <a:r>
              <a:rPr lang="fi-FI" dirty="0"/>
              <a:t>sosiaalisen turvallisuuden ja suoriutumisen ylläpitäminen ja </a:t>
            </a:r>
            <a:r>
              <a:rPr lang="fi-FI" dirty="0" smtClean="0"/>
              <a:t>edistäminen”</a:t>
            </a:r>
          </a:p>
          <a:p>
            <a:r>
              <a:rPr lang="fi-FI" dirty="0" smtClean="0"/>
              <a:t>Uudistamisperiaatteita: ”palveluhenkisyys, pyrkimys normaaliuteen, valinnanvapaus, luottamuksellisuus, ennaltaehkäisy ja omatoimisuuden edistäminen”</a:t>
            </a:r>
          </a:p>
          <a:p>
            <a:r>
              <a:rPr lang="fi-FI" dirty="0" smtClean="0"/>
              <a:t>Epäkohtia: mm. huoltoavun saamiseen liittynyt epätasa-arvo</a:t>
            </a:r>
          </a:p>
          <a:p>
            <a:r>
              <a:rPr lang="fi-FI" dirty="0" smtClean="0"/>
              <a:t>Keinot: sosiaalipalvelut, toimeentulotuki, sosiaaliavustukset</a:t>
            </a:r>
          </a:p>
          <a:p>
            <a:pPr lvl="1"/>
            <a:r>
              <a:rPr lang="fi-FI" dirty="0" smtClean="0"/>
              <a:t>Yksilökeskeisyys, yksilön ja perheen ongelmien kokonaisvaltainen selvittäminen, tarveharkinta, toimenpiteiden viimesijaisuus</a:t>
            </a:r>
            <a:endParaRPr lang="fi-FI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Uuden sosiaalihuoltolain taustaa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2060848"/>
            <a:ext cx="8424936" cy="4680520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Kytkeytyy mm. sosiaali- ja terveydenhuollon palvelurakenteen kokonaisremonttiin (</a:t>
            </a:r>
            <a:r>
              <a:rPr lang="fi-FI" dirty="0" err="1" smtClean="0"/>
              <a:t>Paras-hanke</a:t>
            </a:r>
            <a:r>
              <a:rPr lang="fi-FI" dirty="0" smtClean="0"/>
              <a:t>, </a:t>
            </a:r>
            <a:r>
              <a:rPr lang="fi-FI" dirty="0" err="1" smtClean="0"/>
              <a:t>Sote-aluemalli</a:t>
            </a:r>
            <a:r>
              <a:rPr lang="fi-FI" dirty="0" smtClean="0"/>
              <a:t>, järjestämislaki, jne.)</a:t>
            </a:r>
          </a:p>
          <a:p>
            <a:r>
              <a:rPr lang="fi-FI" dirty="0" smtClean="0"/>
              <a:t>Taloudelliset näkökohdat</a:t>
            </a:r>
          </a:p>
          <a:p>
            <a:pPr lvl="1"/>
            <a:r>
              <a:rPr lang="fi-FI" dirty="0" smtClean="0"/>
              <a:t>Kilpailutus, yksityiset palveluntuottajat, jne.</a:t>
            </a:r>
          </a:p>
          <a:p>
            <a:r>
              <a:rPr lang="fi-FI" dirty="0" smtClean="0"/>
              <a:t>Yleistavoite: ”yksilöiden ja yhteisöjen hyvinvoinnin sekä sosiaalisen turvallisuuden edistäminen”</a:t>
            </a:r>
          </a:p>
          <a:p>
            <a:r>
              <a:rPr lang="fi-FI" dirty="0" smtClean="0"/>
              <a:t>Uudistamistyötä ohjaavat periaatteet: ”yhdenvertaisuus, julkinen vastuu, universaaliuden periaate, sosiaalinen vastuu, ennaltaehkäisy, normaalisuus, kokonaisvaltaisuus, ihmislähtöisyys ja osallisuuden turvaaminen, valinnanvapaus, avoimuus ja luottamuksellisuus”</a:t>
            </a:r>
          </a:p>
          <a:p>
            <a:r>
              <a:rPr lang="fi-FI" dirty="0" smtClean="0"/>
              <a:t>Keinot: sosiaalipalvelut ja sosiaalihuollon tukitoimenpiteet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712968" cy="1143000"/>
          </a:xfrm>
        </p:spPr>
        <p:txBody>
          <a:bodyPr>
            <a:noAutofit/>
          </a:bodyPr>
          <a:lstStyle/>
          <a:p>
            <a:r>
              <a:rPr lang="fi-FI" sz="3200" dirty="0" smtClean="0"/>
              <a:t>Lakiluonnoksen oikeusturvanäkökohtia: </a:t>
            </a:r>
            <a:br>
              <a:rPr lang="fi-FI" sz="3200" dirty="0" smtClean="0"/>
            </a:br>
            <a:r>
              <a:rPr lang="fi-FI" sz="3200" dirty="0" smtClean="0"/>
              <a:t>”Tuen tarpeen selvittäminen ja arviointi sekä päätöksenteko” (5 luku)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3960440"/>
          </a:xfrm>
        </p:spPr>
        <p:txBody>
          <a:bodyPr/>
          <a:lstStyle/>
          <a:p>
            <a:r>
              <a:rPr lang="fi-FI" sz="2800" u="sng" dirty="0" smtClean="0"/>
              <a:t>Ennakollinen oikeusturva: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400" dirty="0" smtClean="0"/>
              <a:t>Kiireellisen tuen tarve (35 §)</a:t>
            </a:r>
          </a:p>
          <a:p>
            <a:pPr marL="1371600" lvl="2" indent="-514350"/>
            <a:r>
              <a:rPr lang="fi-FI" sz="2400" dirty="0" smtClean="0"/>
              <a:t>Kiireellisessä tapauksessa tuen tarve tulee selvittää ja palvelut järjestää vaarantamatta henkilön oikeutta välttämättömään huolenpitoon ja toimeentuloon (</a:t>
            </a:r>
            <a:r>
              <a:rPr lang="fi-FI" sz="2400" dirty="0" smtClean="0">
                <a:cs typeface="Calibri"/>
              </a:rPr>
              <a:t>≈ SHL 40a §:</a:t>
            </a:r>
            <a:r>
              <a:rPr lang="fi-FI" sz="2400" dirty="0" err="1" smtClean="0">
                <a:cs typeface="Calibri"/>
              </a:rPr>
              <a:t>ää</a:t>
            </a:r>
            <a:r>
              <a:rPr lang="fi-FI" sz="2400" dirty="0" smtClean="0">
                <a:cs typeface="Calibri"/>
              </a:rPr>
              <a:t>, taustalla </a:t>
            </a:r>
            <a:r>
              <a:rPr lang="fi-FI" sz="2400" dirty="0" smtClean="0"/>
              <a:t>PL 19.1 §)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400" dirty="0" smtClean="0"/>
              <a:t>Muu kuin kiireellisen tuen tarve (36 §)</a:t>
            </a:r>
          </a:p>
          <a:p>
            <a:pPr marL="1371600" lvl="2" indent="-514350"/>
            <a:r>
              <a:rPr lang="fi-FI" sz="2400" dirty="0" smtClean="0"/>
              <a:t>Tuen tarpeen selvittäminen ”viivytyksettä” </a:t>
            </a:r>
          </a:p>
          <a:p>
            <a:pPr marL="1371600" lvl="2" indent="-514350"/>
            <a:r>
              <a:rPr lang="fi-FI" sz="2400" dirty="0" smtClean="0"/>
              <a:t>Palvelut ”tulee saada”</a:t>
            </a:r>
            <a:endParaRPr lang="fi-FI" sz="2400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kehys 4"/>
          <p:cNvSpPr txBox="1"/>
          <p:nvPr/>
        </p:nvSpPr>
        <p:spPr>
          <a:xfrm>
            <a:off x="251520" y="1484784"/>
            <a:ext cx="871296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3200" u="sng" dirty="0" smtClean="0"/>
              <a:t> Ennakollinen oikeusturva: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fi-FI" sz="2800" dirty="0" smtClean="0"/>
              <a:t>Selvityksen tekeminen ja palvelu-, asiakas- tai tukisuunnitelma (37 §)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i-FI" sz="2400" dirty="0" smtClean="0"/>
              <a:t>Selvitettävä yhdessä asiakkaan (omaisen tms.) kanssa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fi-FI" sz="2400" dirty="0" smtClean="0"/>
              <a:t>Osallisuuden periaate (</a:t>
            </a:r>
            <a:r>
              <a:rPr lang="fi-FI" sz="2400" dirty="0" smtClean="0">
                <a:cs typeface="Calibri"/>
              </a:rPr>
              <a:t>≈ </a:t>
            </a:r>
            <a:r>
              <a:rPr lang="fi-FI" sz="2400" dirty="0" smtClean="0"/>
              <a:t>asiakaslain 8 §)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i-FI" sz="2400" dirty="0" smtClean="0"/>
              <a:t>”Asiakkaalle on laadittava palvelusuunnitelma […] yhteistyössä asiakkaan kanssa.”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fi-FI" sz="2400" dirty="0" smtClean="0">
                <a:latin typeface="Calibri"/>
                <a:cs typeface="Calibri"/>
              </a:rPr>
              <a:t>≈ </a:t>
            </a:r>
            <a:r>
              <a:rPr lang="fi-FI" sz="2400" dirty="0" smtClean="0"/>
              <a:t>asiakaslain 7 §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fi-FI" sz="2800" dirty="0" smtClean="0"/>
              <a:t>Lapsen huomioon ottaminen (38 §)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i-FI" sz="2400" dirty="0" smtClean="0"/>
              <a:t>Lapsen tuen tarve selvitettävä ja tuki turvattava, jos vanhempi tms. sosiaalihuollon piirissä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fi-FI" sz="2400" dirty="0" smtClean="0">
                <a:cs typeface="Calibri"/>
              </a:rPr>
              <a:t>≈ </a:t>
            </a:r>
            <a:r>
              <a:rPr lang="fi-FI" sz="2400" dirty="0" smtClean="0"/>
              <a:t>LSL 10 §: ”Lapsen huomioiminen aikuisille suunnatuissa palveluissa”; </a:t>
            </a:r>
            <a:r>
              <a:rPr lang="fi-FI" sz="2400" dirty="0" smtClean="0">
                <a:cs typeface="Calibri"/>
              </a:rPr>
              <a:t>≈ </a:t>
            </a:r>
            <a:r>
              <a:rPr lang="fi-FI" sz="2400" dirty="0" smtClean="0"/>
              <a:t>asiakaslain 10 §</a:t>
            </a:r>
            <a:endParaRPr lang="fi-FI" sz="2400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kehys 1"/>
          <p:cNvSpPr txBox="1"/>
          <p:nvPr/>
        </p:nvSpPr>
        <p:spPr>
          <a:xfrm>
            <a:off x="251520" y="1102578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3200" u="sng" dirty="0" smtClean="0"/>
              <a:t> Ennakollinen oikeusturva: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fi-FI" sz="2400" dirty="0" smtClean="0"/>
              <a:t>Vastuutyöntekijä (39 §)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i-FI" sz="2400" dirty="0" smtClean="0"/>
              <a:t>”jos tuen tarpeessa, asiakkaalle on nimettävä vastuutyöntekijä”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fi-FI" sz="2400" dirty="0" smtClean="0">
                <a:latin typeface="Calibri"/>
                <a:cs typeface="Calibri"/>
              </a:rPr>
              <a:t>≈ LSL 13b §: Lapsen asioista vastaava sosiaalityöntekijä; perhehoitajalain 7 §; vanhuspalvelulaki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fi-FI" sz="2400" dirty="0" smtClean="0">
                <a:latin typeface="Calibri"/>
                <a:cs typeface="Calibri"/>
              </a:rPr>
              <a:t>Ilmoitus muulle viranomaiselle asiakkaan tuen tarpeesta (40 §)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i-FI" sz="2400" dirty="0" smtClean="0">
                <a:latin typeface="Calibri"/>
                <a:cs typeface="Calibri"/>
              </a:rPr>
              <a:t>LSL 25 §:n mukainen ilmoitusvelvollisuus (käänteinen)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fi-FI" sz="2400" dirty="0" smtClean="0">
                <a:latin typeface="Calibri"/>
                <a:cs typeface="Calibri"/>
              </a:rPr>
              <a:t>Päätös tuen järjestämisestä (41 §)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i-FI" sz="2400" dirty="0" smtClean="0">
                <a:latin typeface="Calibri"/>
                <a:cs typeface="Calibri"/>
              </a:rPr>
              <a:t>Kiireellisissä tapauksissa ”välittömästi”, ei-kiireellisissä tapauksissa ”viivytyksettä”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fi-FI" sz="2400" dirty="0" smtClean="0">
                <a:latin typeface="Calibri"/>
                <a:cs typeface="Calibri"/>
              </a:rPr>
              <a:t>≈ HL 23 §: ”</a:t>
            </a:r>
            <a:r>
              <a:rPr lang="fi-FI" sz="2400" dirty="0" smtClean="0"/>
              <a:t>Asia on käsiteltävä ilman aiheetonta viivytystä.”</a:t>
            </a:r>
            <a:endParaRPr lang="fi-FI" sz="2400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kehys 1"/>
          <p:cNvSpPr txBox="1"/>
          <p:nvPr/>
        </p:nvSpPr>
        <p:spPr>
          <a:xfrm>
            <a:off x="431032" y="1340768"/>
            <a:ext cx="87129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3200" u="sng" dirty="0" smtClean="0"/>
              <a:t>Ennakollinen oikeusturva:</a:t>
            </a:r>
          </a:p>
          <a:p>
            <a:pPr marL="800100" lvl="1" indent="-342900">
              <a:buFont typeface="+mj-lt"/>
              <a:buAutoNum type="arabicPeriod" startAt="8"/>
            </a:pPr>
            <a:r>
              <a:rPr lang="fi-FI" sz="2800" dirty="0" smtClean="0"/>
              <a:t>Odotusaikojen julkaiseminen (42 §)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fi-FI" sz="2400" dirty="0" smtClean="0"/>
              <a:t>4/6 kk:n välein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fi-FI" sz="2400" dirty="0" smtClean="0">
                <a:latin typeface="Calibri"/>
                <a:cs typeface="Calibri"/>
              </a:rPr>
              <a:t>≈ THL 55 § </a:t>
            </a:r>
          </a:p>
          <a:p>
            <a:pPr marL="800100" lvl="1" indent="-342900"/>
            <a:r>
              <a:rPr lang="fi-FI" sz="2400" dirty="0" smtClean="0">
                <a:latin typeface="Calibri"/>
                <a:cs typeface="Calibri"/>
              </a:rPr>
              <a:t>***</a:t>
            </a:r>
          </a:p>
          <a:p>
            <a:pPr marL="800100" lvl="1" indent="-342900"/>
            <a:endParaRPr lang="fi-FI" sz="2400" dirty="0" smtClean="0">
              <a:latin typeface="Calibri"/>
              <a:cs typeface="Calibri"/>
            </a:endParaRPr>
          </a:p>
          <a:p>
            <a:pPr marL="914400" lvl="1" indent="-457200">
              <a:buFont typeface="+mj-lt"/>
              <a:buAutoNum type="arabicPeriod" startAt="9"/>
            </a:pPr>
            <a:r>
              <a:rPr lang="fi-FI" sz="2400" dirty="0" smtClean="0"/>
              <a:t>Sosiaalihuollon kieli (50 §, 6 luku)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fi-FI" sz="2400" dirty="0" smtClean="0">
                <a:latin typeface="Calibri"/>
                <a:cs typeface="Calibri"/>
              </a:rPr>
              <a:t>≈ SHL 40 §</a:t>
            </a:r>
            <a:r>
              <a:rPr lang="fi-FI" sz="2400" dirty="0" smtClean="0"/>
              <a:t> </a:t>
            </a:r>
            <a:endParaRPr lang="fi-FI" sz="2400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kehys 1"/>
          <p:cNvSpPr txBox="1"/>
          <p:nvPr/>
        </p:nvSpPr>
        <p:spPr>
          <a:xfrm>
            <a:off x="251520" y="1916832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3200" u="sng" dirty="0" smtClean="0"/>
              <a:t> Jälkikäteinen oikeusturva: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800" dirty="0" smtClean="0"/>
              <a:t>Oikaisuvaatimus (43 §)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fi-FI" sz="2400" dirty="0" smtClean="0">
                <a:latin typeface="Calibri"/>
                <a:cs typeface="Calibri"/>
              </a:rPr>
              <a:t>≈ SHL 45 §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dirty="0" smtClean="0">
                <a:latin typeface="Calibri"/>
                <a:cs typeface="Calibri"/>
              </a:rPr>
              <a:t>Valitus hallinto-oikeuteen (44 §)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fi-FI" sz="2400" dirty="0" smtClean="0">
                <a:cs typeface="Calibri"/>
              </a:rPr>
              <a:t>≈ SHL 46 §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fi-FI" sz="2400" dirty="0" smtClean="0">
              <a:cs typeface="Calibri"/>
            </a:endParaRPr>
          </a:p>
          <a:p>
            <a:pPr marL="914400" lvl="1" indent="-457200"/>
            <a:r>
              <a:rPr lang="fi-FI" sz="2400" dirty="0" smtClean="0">
                <a:cs typeface="Calibri"/>
              </a:rPr>
              <a:t>***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dirty="0" smtClean="0">
                <a:cs typeface="Calibri"/>
              </a:rPr>
              <a:t>Sosiaalihuollon laatu ja omavalvonta (51 §)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fi-FI" sz="2800" dirty="0" smtClean="0">
                <a:latin typeface="Calibri"/>
                <a:cs typeface="Calibri"/>
              </a:rPr>
              <a:t>≈ </a:t>
            </a:r>
            <a:r>
              <a:rPr lang="fi-FI" sz="2400" dirty="0" smtClean="0">
                <a:latin typeface="Calibri"/>
                <a:cs typeface="Calibri"/>
              </a:rPr>
              <a:t>Laki yksityisistä sosiaalipalveluista 6 § (omavalvontasuunnitelma)</a:t>
            </a:r>
            <a:endParaRPr lang="fi-FI" sz="2400" dirty="0" smtClean="0">
              <a:cs typeface="Calibri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i-FI" sz="2800" dirty="0" smtClean="0">
                <a:cs typeface="Calibri"/>
              </a:rPr>
              <a:t>Henkilökunnan ilmoitusvelvollisuus (55 §)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i-FI" sz="2400" dirty="0" smtClean="0">
                <a:latin typeface="Calibri"/>
                <a:cs typeface="Calibri"/>
              </a:rPr>
              <a:t>≈ vanhuspalvelulaki</a:t>
            </a:r>
            <a:endParaRPr lang="fi-FI" sz="2400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kehys 1"/>
          <p:cNvSpPr txBox="1"/>
          <p:nvPr/>
        </p:nvSpPr>
        <p:spPr>
          <a:xfrm>
            <a:off x="467544" y="1628800"/>
            <a:ext cx="835292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u="sng" dirty="0" smtClean="0"/>
              <a:t>Johtopäätöksiä:</a:t>
            </a:r>
          </a:p>
          <a:p>
            <a:endParaRPr lang="fi-FI" sz="2800" dirty="0" smtClean="0"/>
          </a:p>
          <a:p>
            <a:pPr>
              <a:buFont typeface="Arial" pitchFamily="34" charset="0"/>
              <a:buChar char="•"/>
            </a:pPr>
            <a:r>
              <a:rPr lang="fi-FI" sz="2800" dirty="0" smtClean="0"/>
              <a:t> Ei mullistava uudistus oikeusturvanäkökulmasta</a:t>
            </a:r>
          </a:p>
          <a:p>
            <a:r>
              <a:rPr lang="fi-FI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/>
              <a:t> Muutamia uusia oikeusturvakeinoja: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800" dirty="0" smtClean="0"/>
              <a:t>Vastuutyöntekijä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800" dirty="0" smtClean="0"/>
              <a:t>Henkilökunnan ilmoitusvelvollisuus</a:t>
            </a:r>
          </a:p>
          <a:p>
            <a:pPr marL="514350" indent="-514350">
              <a:buFont typeface="Arial" pitchFamily="34" charset="0"/>
              <a:buChar char="•"/>
            </a:pPr>
            <a:endParaRPr lang="fi-FI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fi-FI" sz="2800" dirty="0" smtClean="0"/>
              <a:t>Oikeusturvamekanismit varsin kattavat</a:t>
            </a:r>
          </a:p>
          <a:p>
            <a:pPr lvl="1">
              <a:buFontTx/>
              <a:buChar char="-"/>
            </a:pPr>
            <a:endParaRPr lang="fi-FI" sz="2800" dirty="0" smtClean="0"/>
          </a:p>
          <a:p>
            <a:endParaRPr lang="fi-FI" dirty="0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MetaNormalLF-Roman"/>
        <a:ea typeface=""/>
        <a:cs typeface=""/>
      </a:majorFont>
      <a:minorFont>
        <a:latin typeface="MetaNormalLF-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Kela_valk_ylapalkki</Template>
  <TotalTime>272</TotalTime>
  <Words>480</Words>
  <Application>Microsoft Office PowerPoint</Application>
  <PresentationFormat>Näytössä katseltava diaesitys (4:3)</PresentationFormat>
  <Paragraphs>74</Paragraphs>
  <Slides>9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Blank Presentation</vt:lpstr>
      <vt:lpstr>Sosiaalihuoltolain uudistushanke – mikä muuttuu?</vt:lpstr>
      <vt:lpstr>Vuoden 1982 sosiaalihuoltolain taustaa</vt:lpstr>
      <vt:lpstr>Uuden sosiaalihuoltolain taustaa</vt:lpstr>
      <vt:lpstr>Lakiluonnoksen oikeusturvanäkökohtia:  ”Tuen tarpeen selvittäminen ja arviointi sekä päätöksenteko” (5 luku)</vt:lpstr>
      <vt:lpstr>Dia 5</vt:lpstr>
      <vt:lpstr>Dia 6</vt:lpstr>
      <vt:lpstr>Dia 7</vt:lpstr>
      <vt:lpstr>Dia 8</vt:lpstr>
      <vt:lpstr>Dia 9</vt:lpstr>
    </vt:vector>
  </TitlesOfParts>
  <Company>Kela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Sosiaalihuoltolain uudistushanke – mikä muuttuu?</dc:title>
  <dc:creator>v180okb</dc:creator>
  <cp:lastModifiedBy>uj70ymb</cp:lastModifiedBy>
  <cp:revision>33</cp:revision>
  <dcterms:created xsi:type="dcterms:W3CDTF">2012-01-18T13:02:21Z</dcterms:created>
  <dcterms:modified xsi:type="dcterms:W3CDTF">2012-01-25T14:35:17Z</dcterms:modified>
</cp:coreProperties>
</file>