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" y="1411200"/>
            <a:ext cx="5724000" cy="31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chemeClr val="accent4">
              <a:alpha val="54902"/>
            </a:scheme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94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1320"/>
            <a:ext cx="4038600" cy="40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41320"/>
            <a:ext cx="4038600" cy="40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5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7200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720000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5" name="Suora yhdysviiva 14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2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1" name="Suora yhdysviiva 10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3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uora yhdysviiva 6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8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180800"/>
            <a:ext cx="3008313" cy="1162050"/>
          </a:xfrm>
        </p:spPr>
        <p:txBody>
          <a:bodyPr anchor="t"/>
          <a:lstStyle>
            <a:lvl1pPr algn="l">
              <a:defRPr sz="2400" b="1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180800"/>
            <a:ext cx="5111750" cy="49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446581"/>
            <a:ext cx="3008313" cy="370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2632" y="4869160"/>
            <a:ext cx="6265712" cy="648072"/>
          </a:xfrm>
        </p:spPr>
        <p:txBody>
          <a:bodyPr numCol="1" anchor="ctr"/>
          <a:lstStyle>
            <a:lvl1pPr algn="l">
              <a:defRPr sz="2400" b="1" cap="none" spc="0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402632" y="1340768"/>
            <a:ext cx="6265712" cy="34563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02632" y="5589240"/>
            <a:ext cx="6265712" cy="425152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0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26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33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äätö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777"/>
          <a:stretch/>
        </p:blipFill>
        <p:spPr>
          <a:xfrm>
            <a:off x="1043608" y="1196752"/>
            <a:ext cx="612513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772000"/>
            <a:ext cx="7776000" cy="13680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7776000" cy="7669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99" y="332656"/>
            <a:ext cx="5124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7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178856"/>
            <a:ext cx="8229600" cy="95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  <p:cxnSp>
        <p:nvCxnSpPr>
          <p:cNvPr id="10" name="Suora yhdysviiva 9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57200" y="914400"/>
            <a:ext cx="8208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2313" y="3363069"/>
            <a:ext cx="7776000" cy="1362075"/>
          </a:xfrm>
        </p:spPr>
        <p:txBody>
          <a:bodyPr anchor="ctr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4755356"/>
            <a:ext cx="7776000" cy="104990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180001"/>
            <a:ext cx="290359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635F5F">
              <a:alpha val="60000"/>
            </a:srgbClr>
          </a:solidFill>
        </p:spPr>
        <p:txBody>
          <a:bodyPr lIns="792000" tIns="46800" rIns="540000"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51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635F5F">
              <a:alpha val="60000"/>
            </a:srgbClr>
          </a:solidFill>
        </p:spPr>
        <p:txBody>
          <a:bodyPr lIns="792000" tIns="46800" rIns="540000" anchor="ctr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32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96BE32">
              <a:alpha val="69804"/>
            </a:srgb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9" name="Suorakulmio 8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Kuva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86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chemeClr val="bg2">
              <a:alpha val="69804"/>
            </a:scheme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chemeClr val="accent4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9" name="Kuva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0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0" y="4860000"/>
            <a:ext cx="9144000" cy="1362075"/>
          </a:xfrm>
          <a:solidFill>
            <a:srgbClr val="635F5F">
              <a:alpha val="60000"/>
            </a:srgbClr>
          </a:solidFill>
        </p:spPr>
        <p:txBody>
          <a:bodyPr lIns="792000" rIns="540000" anchor="ctr">
            <a:normAutofit/>
          </a:bodyPr>
          <a:lstStyle>
            <a:lvl1pPr algn="l">
              <a:defRPr sz="3200" b="1"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/>
          <p:cNvGrpSpPr/>
          <p:nvPr/>
        </p:nvGrpSpPr>
        <p:grpSpPr>
          <a:xfrm>
            <a:off x="0" y="0"/>
            <a:ext cx="9144000" cy="1044000"/>
            <a:chOff x="0" y="0"/>
            <a:chExt cx="9144000" cy="1044000"/>
          </a:xfrm>
        </p:grpSpPr>
        <p:sp>
          <p:nvSpPr>
            <p:cNvPr id="9" name="Suorakulmio 8"/>
            <p:cNvSpPr/>
            <p:nvPr userDrawn="1"/>
          </p:nvSpPr>
          <p:spPr>
            <a:xfrm>
              <a:off x="0" y="0"/>
              <a:ext cx="9144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Kuva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00" y="180001"/>
              <a:ext cx="290359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54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1178856"/>
            <a:ext cx="8229600" cy="95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244004"/>
            <a:ext cx="8229600" cy="40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D681AF-6C2D-4736-9551-5F5F9EE75A2F}" type="datetimeFigureOut">
              <a:rPr lang="fi-FI" smtClean="0"/>
              <a:t>23.5.2019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1BA5F3-1B7F-450A-9149-2F46751E21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7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 cap="none" baseline="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480"/>
        </a:spcBef>
        <a:buClr>
          <a:schemeClr val="accent1"/>
        </a:buClr>
        <a:buSzPct val="95000"/>
        <a:buFont typeface="Wingdings 2" pitchFamily="18" charset="2"/>
        <a:buChar char="¢"/>
        <a:defRPr sz="24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430"/>
        </a:spcBef>
        <a:buClr>
          <a:schemeClr val="accent2"/>
        </a:buClr>
        <a:buSzPct val="95000"/>
        <a:buFont typeface="Wingdings 2" pitchFamily="18" charset="2"/>
        <a:buChar char="¢"/>
        <a:defRPr sz="20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340"/>
        </a:spcBef>
        <a:buClr>
          <a:schemeClr val="tx2"/>
        </a:buClr>
        <a:buSzPct val="100000"/>
        <a:buFont typeface="Wingdings 2" pitchFamily="18" charset="2"/>
        <a:buChar char="¢"/>
        <a:defRPr sz="16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95000"/>
        <a:buFont typeface="Wingdings 2" panose="05020102010507070707" pitchFamily="18" charset="2"/>
        <a:buChar char="¢"/>
        <a:defRPr sz="16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95000"/>
        <a:buFont typeface="Wingdings 2" panose="05020102010507070707" pitchFamily="18" charset="2"/>
        <a:buChar char="¢"/>
        <a:defRPr sz="1600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Mielenterveyden huomioiminen rangaistusajan suunnittelussa ja seuraamusselvityksissä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Maaret Lundahl 4.6.2019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6000" cy="5760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Termit: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776000" cy="2736304"/>
          </a:xfrm>
        </p:spPr>
        <p:txBody>
          <a:bodyPr>
            <a:normAutofit lnSpcReduction="10000"/>
          </a:bodyPr>
          <a:lstStyle/>
          <a:p>
            <a:r>
              <a:rPr lang="fi-FI" b="1" dirty="0" smtClean="0"/>
              <a:t>Rangaistusajan suunnitelma </a:t>
            </a:r>
            <a:r>
              <a:rPr lang="fi-FI" dirty="0" smtClean="0"/>
              <a:t>eli </a:t>
            </a:r>
            <a:r>
              <a:rPr lang="fi-FI" dirty="0" err="1" smtClean="0"/>
              <a:t>ransu</a:t>
            </a:r>
            <a:r>
              <a:rPr lang="fi-FI" dirty="0" smtClean="0"/>
              <a:t> laaditaan lähtökohtaisesti kaikille rikosseuraamusasiakkaille niin vankeutta kuin yhdyskuntaseuraamusta suorittaville. </a:t>
            </a:r>
          </a:p>
          <a:p>
            <a:endParaRPr lang="fi-FI" dirty="0" smtClean="0"/>
          </a:p>
          <a:p>
            <a:r>
              <a:rPr lang="fi-FI" sz="1700" dirty="0" smtClean="0"/>
              <a:t>”</a:t>
            </a:r>
            <a:r>
              <a:rPr lang="fi-FI" sz="1600" dirty="0" smtClean="0"/>
              <a:t>Rangaistusajan </a:t>
            </a:r>
            <a:r>
              <a:rPr lang="fi-FI" sz="1600" dirty="0"/>
              <a:t>suunnittelun lähtökohta on yhteiskunnan, henkilökunnan sekä vangin </a:t>
            </a:r>
            <a:r>
              <a:rPr lang="fi-FI" sz="1600" dirty="0" smtClean="0"/>
              <a:t>kannalta turvallinen</a:t>
            </a:r>
            <a:r>
              <a:rPr lang="fi-FI" sz="1600" dirty="0"/>
              <a:t>, vaikuttava ja motivoiva rangaistuksen täytäntöönpano. Vankeusajan tulee </a:t>
            </a:r>
            <a:r>
              <a:rPr lang="fi-FI" sz="1600" dirty="0" smtClean="0"/>
              <a:t>olla motivoivaa </a:t>
            </a:r>
            <a:r>
              <a:rPr lang="fi-FI" sz="1600" dirty="0"/>
              <a:t>sekä suunnitelmallisesti ja johdonmukaisesti uusintarikollisuuden </a:t>
            </a:r>
            <a:r>
              <a:rPr lang="fi-FI" sz="1600" dirty="0" smtClean="0"/>
              <a:t>vähentämiseen tähtäävää</a:t>
            </a:r>
            <a:r>
              <a:rPr lang="fi-FI" sz="1600" dirty="0"/>
              <a:t>. Tähän tavoitteeseen pyritään vangin yksilöllisten tarpeiden ja tavoitteiden </a:t>
            </a:r>
            <a:r>
              <a:rPr lang="fi-FI" sz="1600" dirty="0" smtClean="0"/>
              <a:t>mukaisella toiminnalla.” (Sijoittajayksikkötoiminnan </a:t>
            </a:r>
            <a:r>
              <a:rPr lang="fi-FI" sz="1600" dirty="0"/>
              <a:t>käsikirja 2004: 6.)</a:t>
            </a:r>
          </a:p>
        </p:txBody>
      </p:sp>
    </p:spTree>
    <p:extLst>
      <p:ext uri="{BB962C8B-B14F-4D97-AF65-F5344CB8AC3E}">
        <p14:creationId xmlns:p14="http://schemas.microsoft.com/office/powerpoint/2010/main" val="11349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6000" cy="144016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2276872"/>
            <a:ext cx="7776000" cy="3456384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 smtClean="0"/>
              <a:t>Seuraamusselvitys</a:t>
            </a:r>
            <a:r>
              <a:rPr lang="fi-FI" dirty="0" smtClean="0"/>
              <a:t> on asiantuntijalausunto, joka laaditaan yhdyskuntaseuraamustoimistoissa pääsääntöisesti syyttäjän pyynnöstä. </a:t>
            </a:r>
            <a:r>
              <a:rPr lang="fi-FI" dirty="0"/>
              <a:t>Seuraamusselvityksessä </a:t>
            </a:r>
            <a:r>
              <a:rPr lang="fi-FI" dirty="0" smtClean="0"/>
              <a:t>arvioidaan: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</a:t>
            </a:r>
            <a:r>
              <a:rPr lang="fi-FI" dirty="0" smtClean="0"/>
              <a:t>yytetyn </a:t>
            </a:r>
            <a:r>
              <a:rPr lang="fi-FI" dirty="0"/>
              <a:t>mahdollisuuksia selviytyä </a:t>
            </a:r>
            <a:r>
              <a:rPr lang="fi-FI" dirty="0" smtClean="0"/>
              <a:t>yhdyskuntapalvelusta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Syytetyn mahdollisuuksista selviytyä valvontarangaistuksesta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Syytetyn (alle 21-vuotiaana rikokseen syyllistyneen) tarvetta valvontaa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Nuorisorangaistukseen (alaikäisenä rikokseen syyllistyneen) tuomitsemisen tarkoituksenmukaisuus</a:t>
            </a:r>
          </a:p>
          <a:p>
            <a:endParaRPr lang="fi-FI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 smtClean="0"/>
              <a:t>Seuraamusselvitykseen sisältyy rangaistusajan suunnitelma, joka täsmentyy myöhemmin mahdollisen yhdyskuntaseuraamuksen alkaessa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6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6000" cy="79208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Mielenterveyden huomioiminen arviointityössä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776000" cy="367240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fi-FI" dirty="0" smtClean="0"/>
              <a:t>Haastattelu interventiona</a:t>
            </a:r>
          </a:p>
          <a:p>
            <a:pPr marL="342900" indent="-342900">
              <a:buFont typeface="Arial" charset="0"/>
              <a:buChar char="•"/>
            </a:pPr>
            <a:r>
              <a:rPr lang="fi-FI" dirty="0" smtClean="0"/>
              <a:t>Hoitoon/palveluiden piiriin motivoiminen/ohjaaminen jo haastattelun/selvityksen aikana</a:t>
            </a:r>
          </a:p>
          <a:p>
            <a:pPr marL="342900" indent="-342900">
              <a:buFont typeface="Arial" charset="0"/>
              <a:buChar char="•"/>
            </a:pPr>
            <a:r>
              <a:rPr lang="fi-FI" dirty="0" smtClean="0"/>
              <a:t>Tiedonvaihto muiden toimijoiden kanssa asiakkaan suostumuksella – tavoitteena huomioida myös muiden toimijoiden suunnitelmat </a:t>
            </a:r>
            <a:r>
              <a:rPr lang="fi-FI" dirty="0" err="1" smtClean="0"/>
              <a:t>Risen</a:t>
            </a:r>
            <a:r>
              <a:rPr lang="fi-FI" dirty="0" smtClean="0"/>
              <a:t> prosesseissa </a:t>
            </a:r>
            <a:endParaRPr lang="fi-FI" dirty="0" smtClean="0"/>
          </a:p>
          <a:p>
            <a:pPr marL="342900" indent="-342900">
              <a:buFont typeface="Arial" charset="0"/>
              <a:buChar char="•"/>
            </a:pPr>
            <a:r>
              <a:rPr lang="fi-FI" dirty="0" smtClean="0"/>
              <a:t>Mielenterveyden ja mielenterveyspalveluiden huomioiminen osana rangaistusajan suunnittelua – niin vankilatoimijat kuin siviilitoimijat osana suunnitelmaa</a:t>
            </a:r>
          </a:p>
          <a:p>
            <a:pPr marL="342900" indent="-342900">
              <a:buFont typeface="Arial" charset="0"/>
              <a:buChar char="•"/>
            </a:pPr>
            <a:r>
              <a:rPr lang="fi-FI" dirty="0" smtClean="0"/>
              <a:t>Olemassa </a:t>
            </a:r>
            <a:r>
              <a:rPr lang="fi-FI" dirty="0" smtClean="0"/>
              <a:t>olevien psykiatrian kontaktien hyödyntäminen </a:t>
            </a:r>
            <a:endParaRPr lang="fi-FI" dirty="0" smtClean="0"/>
          </a:p>
          <a:p>
            <a:pPr marL="342900" indent="-342900">
              <a:buFont typeface="Arial" charset="0"/>
              <a:buChar char="•"/>
            </a:pPr>
            <a:r>
              <a:rPr lang="fi-FI" dirty="0" smtClean="0"/>
              <a:t>Vankiterveydenhuollon kanssa tehtävä yhteistyö tärkeää</a:t>
            </a:r>
            <a:endParaRPr lang="fi-FI" dirty="0" smtClean="0"/>
          </a:p>
          <a:p>
            <a:pPr marL="342900" indent="-342900">
              <a:buFont typeface="Arial" charset="0"/>
              <a:buChar char="•"/>
            </a:pPr>
            <a:r>
              <a:rPr lang="fi-FI" dirty="0" smtClean="0"/>
              <a:t>Rangaistusajan suunnitelmien ulottaminen koko rangaistuskaudelle/seuraamuksen ajalle. Seuraamusten </a:t>
            </a:r>
            <a:r>
              <a:rPr lang="fi-FI" dirty="0" smtClean="0"/>
              <a:t>lopussa jatkumoiden suunnittelua yhteistyössä eri toimijoiden </a:t>
            </a:r>
            <a:r>
              <a:rPr lang="fi-FI" dirty="0" smtClean="0"/>
              <a:t>kanssa.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4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e_fin">
  <a:themeElements>
    <a:clrScheme name="Rise">
      <a:dk1>
        <a:srgbClr val="000000"/>
      </a:dk1>
      <a:lt1>
        <a:sysClr val="window" lastClr="FFFFFF"/>
      </a:lt1>
      <a:dk2>
        <a:srgbClr val="5A96BE"/>
      </a:dk2>
      <a:lt2>
        <a:srgbClr val="FFFFFF"/>
      </a:lt2>
      <a:accent1>
        <a:srgbClr val="FAB432"/>
      </a:accent1>
      <a:accent2>
        <a:srgbClr val="96BE32"/>
      </a:accent2>
      <a:accent3>
        <a:srgbClr val="5A96BE"/>
      </a:accent3>
      <a:accent4>
        <a:srgbClr val="635F5F"/>
      </a:accent4>
      <a:accent5>
        <a:srgbClr val="D99694"/>
      </a:accent5>
      <a:accent6>
        <a:srgbClr val="D7E4BD"/>
      </a:accent6>
      <a:hlink>
        <a:srgbClr val="635F5F"/>
      </a:hlink>
      <a:folHlink>
        <a:srgbClr val="FAB432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ISE_fin.potx" id="{F5AF744C-8FC9-4885-95F1-065C8009BE9E}" vid="{10F78A33-4FD2-43F0-9291-4EB0A4F9D8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Rise_fin</Template>
  <TotalTime>76</TotalTime>
  <Words>190</Words>
  <Application>Microsoft Office PowerPoint</Application>
  <PresentationFormat>Näytössä katseltava diaesitys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Rise_fin</vt:lpstr>
      <vt:lpstr>Mielenterveyden huomioiminen rangaistusajan suunnittelussa ja seuraamusselvityksissä</vt:lpstr>
      <vt:lpstr>Termit:</vt:lpstr>
      <vt:lpstr>PowerPoint-esitys</vt:lpstr>
      <vt:lpstr>Mielenterveyden huomioiminen arviointityössä</vt:lpstr>
    </vt:vector>
  </TitlesOfParts>
  <Company>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huomioiminen rangaistusajan suunnittelussa ja seuraamusselvityksissä</dc:title>
  <dc:creator>Lundahl Maaret</dc:creator>
  <cp:lastModifiedBy>Lundahl Maaret</cp:lastModifiedBy>
  <cp:revision>8</cp:revision>
  <dcterms:created xsi:type="dcterms:W3CDTF">2019-05-22T12:01:54Z</dcterms:created>
  <dcterms:modified xsi:type="dcterms:W3CDTF">2019-05-23T10:03:25Z</dcterms:modified>
</cp:coreProperties>
</file>